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</p:sldIdLst>
  <p:sldSz cx="18288000" cy="10287000"/>
  <p:notesSz cx="6858000" cy="9144000"/>
  <p:embeddedFontLst>
    <p:embeddedFont>
      <p:font typeface="Aileron Regular" charset="1" panose="00000500000000000000"/>
      <p:regular r:id="rId6"/>
    </p:embeddedFont>
    <p:embeddedFont>
      <p:font typeface="Aileron Regular Bold" charset="1" panose="00000800000000000000"/>
      <p:regular r:id="rId7"/>
    </p:embeddedFont>
    <p:embeddedFont>
      <p:font typeface="Aileron Regular Italics" charset="1" panose="00000500000000000000"/>
      <p:regular r:id="rId8"/>
    </p:embeddedFont>
    <p:embeddedFont>
      <p:font typeface="Aileron Regular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Roboto" charset="1" panose="02000000000000000000"/>
      <p:regular r:id="rId14"/>
    </p:embeddedFont>
    <p:embeddedFont>
      <p:font typeface="Roboto Bold" charset="1" panose="02000000000000000000"/>
      <p:regular r:id="rId15"/>
    </p:embeddedFont>
    <p:embeddedFont>
      <p:font typeface="Roboto Italics" charset="1" panose="02000000000000000000"/>
      <p:regular r:id="rId16"/>
    </p:embeddedFont>
    <p:embeddedFont>
      <p:font typeface="Roboto Bold Italics" charset="1" panose="02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16" Target="../media/image31.png" Type="http://schemas.openxmlformats.org/officeDocument/2006/relationships/image"/><Relationship Id="rId17" Target="../media/image32.svg" Type="http://schemas.openxmlformats.org/officeDocument/2006/relationships/image"/><Relationship Id="rId18" Target="../media/image1.pn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43.png" Type="http://schemas.openxmlformats.org/officeDocument/2006/relationships/image"/><Relationship Id="rId13" Target="../media/image44.svg" Type="http://schemas.openxmlformats.org/officeDocument/2006/relationships/image"/><Relationship Id="rId14" Target="../media/image45.png" Type="http://schemas.openxmlformats.org/officeDocument/2006/relationships/image"/><Relationship Id="rId15" Target="../media/image46.svg" Type="http://schemas.openxmlformats.org/officeDocument/2006/relationships/image"/><Relationship Id="rId16" Target="../media/image47.png" Type="http://schemas.openxmlformats.org/officeDocument/2006/relationships/image"/><Relationship Id="rId17" Target="../media/image48.svg" Type="http://schemas.openxmlformats.org/officeDocument/2006/relationships/image"/><Relationship Id="rId18" Target="../media/image49.png" Type="http://schemas.openxmlformats.org/officeDocument/2006/relationships/image"/><Relationship Id="rId19" Target="../media/image50.svg" Type="http://schemas.openxmlformats.org/officeDocument/2006/relationships/image"/><Relationship Id="rId2" Target="../media/image33.png" Type="http://schemas.openxmlformats.org/officeDocument/2006/relationships/image"/><Relationship Id="rId20" Target="../media/image51.png" Type="http://schemas.openxmlformats.org/officeDocument/2006/relationships/image"/><Relationship Id="rId21" Target="../media/image52.svg" Type="http://schemas.openxmlformats.org/officeDocument/2006/relationships/image"/><Relationship Id="rId22" Target="../media/image53.png" Type="http://schemas.openxmlformats.org/officeDocument/2006/relationships/image"/><Relationship Id="rId23" Target="../media/image54.svg" Type="http://schemas.openxmlformats.org/officeDocument/2006/relationships/image"/><Relationship Id="rId24" Target="../media/image1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61.png" Type="http://schemas.openxmlformats.org/officeDocument/2006/relationships/image"/><Relationship Id="rId7" Target="../media/image62.svg" Type="http://schemas.openxmlformats.org/officeDocument/2006/relationships/image"/><Relationship Id="rId8" Target="../media/image63.png" Type="http://schemas.openxmlformats.org/officeDocument/2006/relationships/image"/><Relationship Id="rId9" Target="../media/image6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61881"/>
            <a:ext cx="3393837" cy="43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9"/>
              </a:lnSpc>
            </a:pPr>
            <a:r>
              <a:rPr lang="en-US" sz="2399" spc="119">
                <a:solidFill>
                  <a:srgbClr val="FFFFFF"/>
                </a:solidFill>
                <a:latin typeface="Roboto"/>
              </a:rPr>
              <a:t>Mint Chocolate Chip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263758"/>
            <a:ext cx="3393837" cy="888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9"/>
              </a:lnSpc>
            </a:pPr>
            <a:r>
              <a:rPr lang="en-US" sz="2399" spc="119">
                <a:solidFill>
                  <a:srgbClr val="FFFFFF"/>
                </a:solidFill>
                <a:latin typeface="Roboto"/>
              </a:rPr>
              <a:t>Raspberry Mascarpone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688010"/>
            <a:ext cx="3393837" cy="43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9"/>
              </a:lnSpc>
            </a:pPr>
            <a:r>
              <a:rPr lang="en-US" sz="2399" spc="119">
                <a:solidFill>
                  <a:srgbClr val="FFFFFF"/>
                </a:solidFill>
                <a:latin typeface="Roboto"/>
              </a:rPr>
              <a:t>Neapolitan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886211"/>
            <a:ext cx="3393837" cy="43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9"/>
              </a:lnSpc>
            </a:pPr>
            <a:r>
              <a:rPr lang="en-US" sz="2399" spc="119">
                <a:solidFill>
                  <a:srgbClr val="FFFFFF"/>
                </a:solidFill>
                <a:latin typeface="Roboto"/>
              </a:rPr>
              <a:t>Cookie Dough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084413"/>
            <a:ext cx="3393837" cy="43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9"/>
              </a:lnSpc>
            </a:pPr>
            <a:r>
              <a:rPr lang="en-US" sz="2399" spc="119">
                <a:solidFill>
                  <a:srgbClr val="FFFFFF"/>
                </a:solidFill>
                <a:latin typeface="Roboto"/>
              </a:rPr>
              <a:t>Buttered Pecan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3282" y="9089938"/>
            <a:ext cx="1536560" cy="44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Roboto"/>
              </a:rPr>
              <a:t>10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95173" y="9089938"/>
            <a:ext cx="1536560" cy="44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Roboto"/>
              </a:rPr>
              <a:t>20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77065" y="9089938"/>
            <a:ext cx="1536560" cy="44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Roboto"/>
              </a:rPr>
              <a:t>30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06557" y="9089938"/>
            <a:ext cx="1536560" cy="44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Roboto"/>
              </a:rPr>
              <a:t>40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540848" y="9089938"/>
            <a:ext cx="1536560" cy="44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Roboto"/>
              </a:rPr>
              <a:t>50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722740" y="9089938"/>
            <a:ext cx="1536560" cy="44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Roboto"/>
              </a:rPr>
              <a:t>60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813282" y="3156939"/>
            <a:ext cx="12446018" cy="5515752"/>
            <a:chOff x="0" y="0"/>
            <a:chExt cx="16594691" cy="7354336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1597602"/>
              <a:ext cx="16594691" cy="963927"/>
              <a:chOff x="0" y="0"/>
              <a:chExt cx="12550184" cy="728996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2550184" cy="728996"/>
              </a:xfrm>
              <a:custGeom>
                <a:avLst/>
                <a:gdLst/>
                <a:ahLst/>
                <a:cxnLst/>
                <a:rect r="r" b="b" t="t" l="l"/>
                <a:pathLst>
                  <a:path h="728996" w="12550184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A9E25B">
                  <a:alpha val="19608"/>
                </a:srgbClr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4792807"/>
              <a:ext cx="16594691" cy="963927"/>
              <a:chOff x="0" y="0"/>
              <a:chExt cx="12550184" cy="728996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2550184" cy="728996"/>
              </a:xfrm>
              <a:custGeom>
                <a:avLst/>
                <a:gdLst/>
                <a:ahLst/>
                <a:cxnLst/>
                <a:rect r="r" b="b" t="t" l="l"/>
                <a:pathLst>
                  <a:path h="728996" w="12550184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8DC63F">
                  <a:alpha val="19608"/>
                </a:srgbClr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0"/>
              <a:ext cx="16594691" cy="963927"/>
              <a:chOff x="0" y="0"/>
              <a:chExt cx="12550184" cy="72899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2550184" cy="728996"/>
              </a:xfrm>
              <a:custGeom>
                <a:avLst/>
                <a:gdLst/>
                <a:ahLst/>
                <a:cxnLst/>
                <a:rect r="r" b="b" t="t" l="l"/>
                <a:pathLst>
                  <a:path h="728996" w="12550184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A07532">
                  <a:alpha val="19608"/>
                </a:srgbClr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3195204"/>
              <a:ext cx="16594691" cy="963927"/>
              <a:chOff x="0" y="0"/>
              <a:chExt cx="12550184" cy="728996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2550184" cy="728996"/>
              </a:xfrm>
              <a:custGeom>
                <a:avLst/>
                <a:gdLst/>
                <a:ahLst/>
                <a:cxnLst/>
                <a:rect r="r" b="b" t="t" l="l"/>
                <a:pathLst>
                  <a:path h="728996" w="12550184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0" y="6390409"/>
              <a:ext cx="16594691" cy="963927"/>
              <a:chOff x="0" y="0"/>
              <a:chExt cx="12550184" cy="728996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2550184" cy="728996"/>
              </a:xfrm>
              <a:custGeom>
                <a:avLst/>
                <a:gdLst/>
                <a:ahLst/>
                <a:cxnLst/>
                <a:rect r="r" b="b" t="t" l="l"/>
                <a:pathLst>
                  <a:path h="728996" w="12550184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8DC63F">
                  <a:alpha val="19608"/>
                </a:srgbClr>
              </a:solidFill>
            </p:spPr>
          </p:sp>
        </p:grpSp>
      </p:grpSp>
      <p:grpSp>
        <p:nvGrpSpPr>
          <p:cNvPr name="Group 24" id="24"/>
          <p:cNvGrpSpPr/>
          <p:nvPr/>
        </p:nvGrpSpPr>
        <p:grpSpPr>
          <a:xfrm rot="0">
            <a:off x="4813282" y="7949746"/>
            <a:ext cx="7161555" cy="722945"/>
            <a:chOff x="0" y="0"/>
            <a:chExt cx="7221493" cy="72899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221493" cy="728996"/>
            </a:xfrm>
            <a:custGeom>
              <a:avLst/>
              <a:gdLst/>
              <a:ahLst/>
              <a:cxnLst/>
              <a:rect r="r" b="b" t="t" l="l"/>
              <a:pathLst>
                <a:path h="728996" w="7221493">
                  <a:moveTo>
                    <a:pt x="709703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97033" y="0"/>
                  </a:lnTo>
                  <a:cubicBezTo>
                    <a:pt x="7165613" y="0"/>
                    <a:pt x="7221493" y="55880"/>
                    <a:pt x="7221493" y="124460"/>
                  </a:cubicBezTo>
                  <a:lnTo>
                    <a:pt x="7221493" y="604536"/>
                  </a:lnTo>
                  <a:cubicBezTo>
                    <a:pt x="7221493" y="673116"/>
                    <a:pt x="7165613" y="728996"/>
                    <a:pt x="7097033" y="728996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4813282" y="6751544"/>
            <a:ext cx="12134068" cy="722945"/>
            <a:chOff x="0" y="0"/>
            <a:chExt cx="12235623" cy="72899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235624" cy="728996"/>
            </a:xfrm>
            <a:custGeom>
              <a:avLst/>
              <a:gdLst/>
              <a:ahLst/>
              <a:cxnLst/>
              <a:rect r="r" b="b" t="t" l="l"/>
              <a:pathLst>
                <a:path h="728996" w="12235624">
                  <a:moveTo>
                    <a:pt x="1211116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163" y="0"/>
                  </a:lnTo>
                  <a:cubicBezTo>
                    <a:pt x="12179743" y="0"/>
                    <a:pt x="12235624" y="55880"/>
                    <a:pt x="12235624" y="124460"/>
                  </a:cubicBezTo>
                  <a:lnTo>
                    <a:pt x="12235624" y="604536"/>
                  </a:lnTo>
                  <a:cubicBezTo>
                    <a:pt x="12235624" y="673116"/>
                    <a:pt x="12179743" y="728996"/>
                    <a:pt x="12111163" y="728996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4813282" y="4355141"/>
            <a:ext cx="5244051" cy="722945"/>
            <a:chOff x="0" y="0"/>
            <a:chExt cx="5287940" cy="72899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287940" cy="728996"/>
            </a:xfrm>
            <a:custGeom>
              <a:avLst/>
              <a:gdLst/>
              <a:ahLst/>
              <a:cxnLst/>
              <a:rect r="r" b="b" t="t" l="l"/>
              <a:pathLst>
                <a:path h="728996" w="5287940">
                  <a:moveTo>
                    <a:pt x="516348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63480" y="0"/>
                  </a:lnTo>
                  <a:cubicBezTo>
                    <a:pt x="5232060" y="0"/>
                    <a:pt x="5287940" y="55880"/>
                    <a:pt x="5287940" y="124460"/>
                  </a:cubicBezTo>
                  <a:lnTo>
                    <a:pt x="5287940" y="604536"/>
                  </a:lnTo>
                  <a:cubicBezTo>
                    <a:pt x="5287940" y="673116"/>
                    <a:pt x="5232060" y="728996"/>
                    <a:pt x="5163480" y="728996"/>
                  </a:cubicBezTo>
                  <a:close/>
                </a:path>
              </a:pathLst>
            </a:custGeom>
            <a:solidFill>
              <a:srgbClr val="A9E25B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4813282" y="5553342"/>
            <a:ext cx="8727566" cy="722945"/>
            <a:chOff x="0" y="0"/>
            <a:chExt cx="8800611" cy="72899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800611" cy="728996"/>
            </a:xfrm>
            <a:custGeom>
              <a:avLst/>
              <a:gdLst/>
              <a:ahLst/>
              <a:cxnLst/>
              <a:rect r="r" b="b" t="t" l="l"/>
              <a:pathLst>
                <a:path h="728996" w="8800611">
                  <a:moveTo>
                    <a:pt x="867615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76150" y="0"/>
                  </a:lnTo>
                  <a:cubicBezTo>
                    <a:pt x="8744731" y="0"/>
                    <a:pt x="8800611" y="55880"/>
                    <a:pt x="8800611" y="124460"/>
                  </a:cubicBezTo>
                  <a:lnTo>
                    <a:pt x="8800611" y="604536"/>
                  </a:lnTo>
                  <a:cubicBezTo>
                    <a:pt x="8800611" y="673116"/>
                    <a:pt x="8744731" y="728996"/>
                    <a:pt x="8676150" y="7289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4813282" y="3156939"/>
            <a:ext cx="10264127" cy="722945"/>
            <a:chOff x="0" y="0"/>
            <a:chExt cx="10350031" cy="72899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350031" cy="728996"/>
            </a:xfrm>
            <a:custGeom>
              <a:avLst/>
              <a:gdLst/>
              <a:ahLst/>
              <a:cxnLst/>
              <a:rect r="r" b="b" t="t" l="l"/>
              <a:pathLst>
                <a:path h="728996" w="10350031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solidFill>
              <a:srgbClr val="A07532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028700" y="1039854"/>
            <a:ext cx="16230600" cy="1122597"/>
            <a:chOff x="0" y="0"/>
            <a:chExt cx="21640800" cy="1496796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918166"/>
              <a:ext cx="21640800" cy="5786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Roboto"/>
                </a:rPr>
                <a:t>The Scoop Group Ice Cream Survey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28575"/>
              <a:ext cx="21640800" cy="6927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72">
                  <a:solidFill>
                    <a:srgbClr val="FFFFFF"/>
                  </a:solidFill>
                  <a:latin typeface="Roboto Bold"/>
                </a:rPr>
                <a:t>What's your flavor?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14309128" y="571191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8"/>
                </a:lnTo>
                <a:lnTo>
                  <a:pt x="0" y="91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1065" r="0" b="-12478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9347" y="0"/>
            <a:ext cx="1098047" cy="10287000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330362" y="3752875"/>
            <a:ext cx="6250295" cy="2762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359">
                <a:solidFill>
                  <a:srgbClr val="FFFFFF"/>
                </a:solidFill>
                <a:latin typeface="Roboto Heavy"/>
              </a:rPr>
              <a:t>ADVANTAGES OF VISUAL CHARTS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818012" y="1028700"/>
            <a:ext cx="3441288" cy="3543969"/>
            <a:chOff x="0" y="0"/>
            <a:chExt cx="4588385" cy="472529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136641"/>
              <a:ext cx="4588385" cy="13958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128"/>
                </a:lnSpc>
              </a:pPr>
              <a:r>
                <a:rPr lang="en-US" sz="3200" spc="160">
                  <a:solidFill>
                    <a:srgbClr val="FFFFFF"/>
                  </a:solidFill>
                  <a:latin typeface="Roboto Ultra-Bold"/>
                </a:rPr>
                <a:t>EASY TO UNDERSTAND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927593"/>
              <a:ext cx="4588385" cy="1797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Use visual charts to</a:t>
              </a:r>
            </a:p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communicate info</a:t>
              </a:r>
            </a:p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more effectively.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3601202" y="0"/>
              <a:ext cx="987182" cy="1020583"/>
            </a:xfrm>
            <a:custGeom>
              <a:avLst/>
              <a:gdLst/>
              <a:ahLst/>
              <a:cxnLst/>
              <a:rect r="r" b="b" t="t" l="l"/>
              <a:pathLst>
                <a:path h="1020583" w="987182">
                  <a:moveTo>
                    <a:pt x="0" y="0"/>
                  </a:moveTo>
                  <a:lnTo>
                    <a:pt x="987183" y="0"/>
                  </a:lnTo>
                  <a:lnTo>
                    <a:pt x="987183" y="1020583"/>
                  </a:lnTo>
                  <a:lnTo>
                    <a:pt x="0" y="1020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672636" y="6064721"/>
            <a:ext cx="3441288" cy="3442498"/>
            <a:chOff x="0" y="0"/>
            <a:chExt cx="4588385" cy="458999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001346"/>
              <a:ext cx="4588385" cy="13958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128"/>
                </a:lnSpc>
              </a:pPr>
              <a:r>
                <a:rPr lang="en-US" sz="3200" spc="160">
                  <a:solidFill>
                    <a:srgbClr val="FFFFFF"/>
                  </a:solidFill>
                  <a:latin typeface="Roboto Ultra-Bold"/>
                </a:rPr>
                <a:t>ADDS CREDIBILITY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792299"/>
              <a:ext cx="4588385" cy="1797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Use visual charts to</a:t>
              </a:r>
            </a:p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communicate info</a:t>
              </a:r>
            </a:p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more effectively.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3475384" y="0"/>
              <a:ext cx="1113000" cy="860046"/>
            </a:xfrm>
            <a:custGeom>
              <a:avLst/>
              <a:gdLst/>
              <a:ahLst/>
              <a:cxnLst/>
              <a:rect r="r" b="b" t="t" l="l"/>
              <a:pathLst>
                <a:path h="860046" w="1113000">
                  <a:moveTo>
                    <a:pt x="0" y="0"/>
                  </a:moveTo>
                  <a:lnTo>
                    <a:pt x="1113001" y="0"/>
                  </a:lnTo>
                  <a:lnTo>
                    <a:pt x="1113001" y="860046"/>
                  </a:lnTo>
                  <a:lnTo>
                    <a:pt x="0" y="860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3818012" y="6007208"/>
            <a:ext cx="3441288" cy="3499936"/>
            <a:chOff x="0" y="0"/>
            <a:chExt cx="4588385" cy="4666581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1078030"/>
              <a:ext cx="4588385" cy="13958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128"/>
                </a:lnSpc>
              </a:pPr>
              <a:r>
                <a:rPr lang="en-US" sz="3200" spc="160">
                  <a:solidFill>
                    <a:srgbClr val="FFFFFF"/>
                  </a:solidFill>
                  <a:latin typeface="Roboto Ultra-Bold"/>
                </a:rPr>
                <a:t>MAKES AN IMPACT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868883"/>
              <a:ext cx="4588385" cy="1797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Use visual charts to</a:t>
              </a:r>
            </a:p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communicate info</a:t>
              </a:r>
            </a:p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more effectively.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3504314" y="0"/>
              <a:ext cx="1084071" cy="1084071"/>
            </a:xfrm>
            <a:custGeom>
              <a:avLst/>
              <a:gdLst/>
              <a:ahLst/>
              <a:cxnLst/>
              <a:rect r="r" b="b" t="t" l="l"/>
              <a:pathLst>
                <a:path h="1084071" w="1084071">
                  <a:moveTo>
                    <a:pt x="0" y="0"/>
                  </a:moveTo>
                  <a:lnTo>
                    <a:pt x="1084071" y="0"/>
                  </a:lnTo>
                  <a:lnTo>
                    <a:pt x="1084071" y="1084071"/>
                  </a:lnTo>
                  <a:lnTo>
                    <a:pt x="0" y="1084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672636" y="984153"/>
            <a:ext cx="3441288" cy="3607448"/>
            <a:chOff x="0" y="0"/>
            <a:chExt cx="4588385" cy="480993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1221280"/>
              <a:ext cx="4588385" cy="13958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128"/>
                </a:lnSpc>
              </a:pPr>
              <a:r>
                <a:rPr lang="en-US" sz="3200" spc="160">
                  <a:solidFill>
                    <a:srgbClr val="FFFFFF"/>
                  </a:solidFill>
                  <a:latin typeface="Roboto Ultra-Bold"/>
                </a:rPr>
                <a:t>SIMPLIFIES STATISTICS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3012232"/>
              <a:ext cx="4588385" cy="1797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Use visual charts to</a:t>
              </a:r>
            </a:p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communicate info</a:t>
              </a:r>
            </a:p>
            <a:p>
              <a:pPr algn="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more effectively.</a:t>
              </a:r>
            </a:p>
          </p:txBody>
        </p:sp>
        <p:sp>
          <p:nvSpPr>
            <p:cNvPr name="Freeform 19" id="19"/>
            <p:cNvSpPr/>
            <p:nvPr/>
          </p:nvSpPr>
          <p:spPr>
            <a:xfrm flipH="false" flipV="false" rot="0">
              <a:off x="3220140" y="0"/>
              <a:ext cx="1368245" cy="1139375"/>
            </a:xfrm>
            <a:custGeom>
              <a:avLst/>
              <a:gdLst/>
              <a:ahLst/>
              <a:cxnLst/>
              <a:rect r="r" b="b" t="t" l="l"/>
              <a:pathLst>
                <a:path h="1139375" w="1368245">
                  <a:moveTo>
                    <a:pt x="0" y="0"/>
                  </a:moveTo>
                  <a:lnTo>
                    <a:pt x="1368245" y="0"/>
                  </a:lnTo>
                  <a:lnTo>
                    <a:pt x="1368245" y="1139375"/>
                  </a:lnTo>
                  <a:lnTo>
                    <a:pt x="0" y="1139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20" id="20"/>
          <p:cNvSpPr/>
          <p:nvPr/>
        </p:nvSpPr>
        <p:spPr>
          <a:xfrm rot="0">
            <a:off x="-69347" y="5290821"/>
            <a:ext cx="1891516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1444800" y="399093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7"/>
                </a:lnTo>
                <a:lnTo>
                  <a:pt x="0" y="9150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31065" r="0" b="-12478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62196" y="2477876"/>
            <a:ext cx="3152205" cy="848296"/>
            <a:chOff x="0" y="0"/>
            <a:chExt cx="830210" cy="2234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0210" cy="223420"/>
            </a:xfrm>
            <a:custGeom>
              <a:avLst/>
              <a:gdLst/>
              <a:ahLst/>
              <a:cxnLst/>
              <a:rect r="r" b="b" t="t" l="l"/>
              <a:pathLst>
                <a:path h="223420" w="830210">
                  <a:moveTo>
                    <a:pt x="7368" y="0"/>
                  </a:moveTo>
                  <a:lnTo>
                    <a:pt x="822842" y="0"/>
                  </a:lnTo>
                  <a:cubicBezTo>
                    <a:pt x="826912" y="0"/>
                    <a:pt x="830210" y="3299"/>
                    <a:pt x="830210" y="7368"/>
                  </a:cubicBezTo>
                  <a:lnTo>
                    <a:pt x="830210" y="216051"/>
                  </a:lnTo>
                  <a:cubicBezTo>
                    <a:pt x="830210" y="220121"/>
                    <a:pt x="826912" y="223420"/>
                    <a:pt x="822842" y="223420"/>
                  </a:cubicBezTo>
                  <a:lnTo>
                    <a:pt x="7368" y="223420"/>
                  </a:lnTo>
                  <a:cubicBezTo>
                    <a:pt x="3299" y="223420"/>
                    <a:pt x="0" y="220121"/>
                    <a:pt x="0" y="216051"/>
                  </a:cubicBezTo>
                  <a:lnTo>
                    <a:pt x="0" y="7368"/>
                  </a:lnTo>
                  <a:cubicBezTo>
                    <a:pt x="0" y="3299"/>
                    <a:pt x="3299" y="0"/>
                    <a:pt x="7368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0B124B"/>
                  </a:solidFill>
                  <a:latin typeface="Roboto Bold"/>
                </a:rPr>
                <a:t>Motivation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90856" y="4110985"/>
            <a:ext cx="3152205" cy="848296"/>
            <a:chOff x="0" y="0"/>
            <a:chExt cx="830210" cy="2234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0210" cy="223420"/>
            </a:xfrm>
            <a:custGeom>
              <a:avLst/>
              <a:gdLst/>
              <a:ahLst/>
              <a:cxnLst/>
              <a:rect r="r" b="b" t="t" l="l"/>
              <a:pathLst>
                <a:path h="223420" w="830210">
                  <a:moveTo>
                    <a:pt x="7368" y="0"/>
                  </a:moveTo>
                  <a:lnTo>
                    <a:pt x="822842" y="0"/>
                  </a:lnTo>
                  <a:cubicBezTo>
                    <a:pt x="826912" y="0"/>
                    <a:pt x="830210" y="3299"/>
                    <a:pt x="830210" y="7368"/>
                  </a:cubicBezTo>
                  <a:lnTo>
                    <a:pt x="830210" y="216051"/>
                  </a:lnTo>
                  <a:cubicBezTo>
                    <a:pt x="830210" y="220121"/>
                    <a:pt x="826912" y="223420"/>
                    <a:pt x="822842" y="223420"/>
                  </a:cubicBezTo>
                  <a:lnTo>
                    <a:pt x="7368" y="223420"/>
                  </a:lnTo>
                  <a:cubicBezTo>
                    <a:pt x="3299" y="223420"/>
                    <a:pt x="0" y="220121"/>
                    <a:pt x="0" y="216051"/>
                  </a:cubicBezTo>
                  <a:lnTo>
                    <a:pt x="0" y="7368"/>
                  </a:lnTo>
                  <a:cubicBezTo>
                    <a:pt x="0" y="3299"/>
                    <a:pt x="3299" y="0"/>
                    <a:pt x="7368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0B124B"/>
                  </a:solidFill>
                  <a:latin typeface="Roboto Bold"/>
                </a:rPr>
                <a:t>Innovation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584335" y="6007969"/>
            <a:ext cx="3152205" cy="848296"/>
            <a:chOff x="0" y="0"/>
            <a:chExt cx="830210" cy="2234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30210" cy="223420"/>
            </a:xfrm>
            <a:custGeom>
              <a:avLst/>
              <a:gdLst/>
              <a:ahLst/>
              <a:cxnLst/>
              <a:rect r="r" b="b" t="t" l="l"/>
              <a:pathLst>
                <a:path h="223420" w="830210">
                  <a:moveTo>
                    <a:pt x="7368" y="0"/>
                  </a:moveTo>
                  <a:lnTo>
                    <a:pt x="822842" y="0"/>
                  </a:lnTo>
                  <a:cubicBezTo>
                    <a:pt x="826912" y="0"/>
                    <a:pt x="830210" y="3299"/>
                    <a:pt x="830210" y="7368"/>
                  </a:cubicBezTo>
                  <a:lnTo>
                    <a:pt x="830210" y="216051"/>
                  </a:lnTo>
                  <a:cubicBezTo>
                    <a:pt x="830210" y="220121"/>
                    <a:pt x="826912" y="223420"/>
                    <a:pt x="822842" y="223420"/>
                  </a:cubicBezTo>
                  <a:lnTo>
                    <a:pt x="7368" y="223420"/>
                  </a:lnTo>
                  <a:cubicBezTo>
                    <a:pt x="3299" y="223420"/>
                    <a:pt x="0" y="220121"/>
                    <a:pt x="0" y="216051"/>
                  </a:cubicBezTo>
                  <a:lnTo>
                    <a:pt x="0" y="7368"/>
                  </a:lnTo>
                  <a:cubicBezTo>
                    <a:pt x="0" y="3299"/>
                    <a:pt x="3299" y="0"/>
                    <a:pt x="7368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0B124B"/>
                  </a:solidFill>
                  <a:latin typeface="Roboto Bold"/>
                </a:rPr>
                <a:t>Imagination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62196" y="7551661"/>
            <a:ext cx="3152205" cy="848296"/>
            <a:chOff x="0" y="0"/>
            <a:chExt cx="830210" cy="22341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30210" cy="223420"/>
            </a:xfrm>
            <a:custGeom>
              <a:avLst/>
              <a:gdLst/>
              <a:ahLst/>
              <a:cxnLst/>
              <a:rect r="r" b="b" t="t" l="l"/>
              <a:pathLst>
                <a:path h="223420" w="830210">
                  <a:moveTo>
                    <a:pt x="7368" y="0"/>
                  </a:moveTo>
                  <a:lnTo>
                    <a:pt x="822842" y="0"/>
                  </a:lnTo>
                  <a:cubicBezTo>
                    <a:pt x="826912" y="0"/>
                    <a:pt x="830210" y="3299"/>
                    <a:pt x="830210" y="7368"/>
                  </a:cubicBezTo>
                  <a:lnTo>
                    <a:pt x="830210" y="216051"/>
                  </a:lnTo>
                  <a:cubicBezTo>
                    <a:pt x="830210" y="220121"/>
                    <a:pt x="826912" y="223420"/>
                    <a:pt x="822842" y="223420"/>
                  </a:cubicBezTo>
                  <a:lnTo>
                    <a:pt x="7368" y="223420"/>
                  </a:lnTo>
                  <a:cubicBezTo>
                    <a:pt x="3299" y="223420"/>
                    <a:pt x="0" y="220121"/>
                    <a:pt x="0" y="216051"/>
                  </a:cubicBezTo>
                  <a:lnTo>
                    <a:pt x="0" y="7368"/>
                  </a:lnTo>
                  <a:cubicBezTo>
                    <a:pt x="0" y="3299"/>
                    <a:pt x="3299" y="0"/>
                    <a:pt x="7368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0B124B"/>
                  </a:solidFill>
                  <a:latin typeface="Roboto Bold"/>
                </a:rPr>
                <a:t>Knowledge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48887" y="7551661"/>
            <a:ext cx="3152205" cy="848296"/>
            <a:chOff x="0" y="0"/>
            <a:chExt cx="830210" cy="2234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30210" cy="223420"/>
            </a:xfrm>
            <a:custGeom>
              <a:avLst/>
              <a:gdLst/>
              <a:ahLst/>
              <a:cxnLst/>
              <a:rect r="r" b="b" t="t" l="l"/>
              <a:pathLst>
                <a:path h="223420" w="830210">
                  <a:moveTo>
                    <a:pt x="7368" y="0"/>
                  </a:moveTo>
                  <a:lnTo>
                    <a:pt x="822842" y="0"/>
                  </a:lnTo>
                  <a:cubicBezTo>
                    <a:pt x="826912" y="0"/>
                    <a:pt x="830210" y="3299"/>
                    <a:pt x="830210" y="7368"/>
                  </a:cubicBezTo>
                  <a:lnTo>
                    <a:pt x="830210" y="216051"/>
                  </a:lnTo>
                  <a:cubicBezTo>
                    <a:pt x="830210" y="220121"/>
                    <a:pt x="826912" y="223420"/>
                    <a:pt x="822842" y="223420"/>
                  </a:cubicBezTo>
                  <a:lnTo>
                    <a:pt x="7368" y="223420"/>
                  </a:lnTo>
                  <a:cubicBezTo>
                    <a:pt x="3299" y="223420"/>
                    <a:pt x="0" y="220121"/>
                    <a:pt x="0" y="216051"/>
                  </a:cubicBezTo>
                  <a:lnTo>
                    <a:pt x="0" y="7368"/>
                  </a:lnTo>
                  <a:cubicBezTo>
                    <a:pt x="0" y="3299"/>
                    <a:pt x="3299" y="0"/>
                    <a:pt x="7368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0B124B"/>
                  </a:solidFill>
                  <a:latin typeface="Roboto Bold"/>
                </a:rPr>
                <a:t>Brainstorming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8887" y="2477876"/>
            <a:ext cx="3152205" cy="848296"/>
            <a:chOff x="0" y="0"/>
            <a:chExt cx="830210" cy="22341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30210" cy="223420"/>
            </a:xfrm>
            <a:custGeom>
              <a:avLst/>
              <a:gdLst/>
              <a:ahLst/>
              <a:cxnLst/>
              <a:rect r="r" b="b" t="t" l="l"/>
              <a:pathLst>
                <a:path h="223420" w="830210">
                  <a:moveTo>
                    <a:pt x="7368" y="0"/>
                  </a:moveTo>
                  <a:lnTo>
                    <a:pt x="822842" y="0"/>
                  </a:lnTo>
                  <a:cubicBezTo>
                    <a:pt x="826912" y="0"/>
                    <a:pt x="830210" y="3299"/>
                    <a:pt x="830210" y="7368"/>
                  </a:cubicBezTo>
                  <a:lnTo>
                    <a:pt x="830210" y="216051"/>
                  </a:lnTo>
                  <a:cubicBezTo>
                    <a:pt x="830210" y="220121"/>
                    <a:pt x="826912" y="223420"/>
                    <a:pt x="822842" y="223420"/>
                  </a:cubicBezTo>
                  <a:lnTo>
                    <a:pt x="7368" y="223420"/>
                  </a:lnTo>
                  <a:cubicBezTo>
                    <a:pt x="3299" y="223420"/>
                    <a:pt x="0" y="220121"/>
                    <a:pt x="0" y="216051"/>
                  </a:cubicBezTo>
                  <a:lnTo>
                    <a:pt x="0" y="7368"/>
                  </a:lnTo>
                  <a:cubicBezTo>
                    <a:pt x="0" y="3299"/>
                    <a:pt x="3299" y="0"/>
                    <a:pt x="7368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0B124B"/>
                  </a:solidFill>
                  <a:latin typeface="Roboto Bold"/>
                </a:rPr>
                <a:t>Inspiration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558401" y="4110985"/>
            <a:ext cx="3152205" cy="848296"/>
            <a:chOff x="0" y="0"/>
            <a:chExt cx="830210" cy="22341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30210" cy="223420"/>
            </a:xfrm>
            <a:custGeom>
              <a:avLst/>
              <a:gdLst/>
              <a:ahLst/>
              <a:cxnLst/>
              <a:rect r="r" b="b" t="t" l="l"/>
              <a:pathLst>
                <a:path h="223420" w="830210">
                  <a:moveTo>
                    <a:pt x="7368" y="0"/>
                  </a:moveTo>
                  <a:lnTo>
                    <a:pt x="822842" y="0"/>
                  </a:lnTo>
                  <a:cubicBezTo>
                    <a:pt x="826912" y="0"/>
                    <a:pt x="830210" y="3299"/>
                    <a:pt x="830210" y="7368"/>
                  </a:cubicBezTo>
                  <a:lnTo>
                    <a:pt x="830210" y="216051"/>
                  </a:lnTo>
                  <a:cubicBezTo>
                    <a:pt x="830210" y="220121"/>
                    <a:pt x="826912" y="223420"/>
                    <a:pt x="822842" y="223420"/>
                  </a:cubicBezTo>
                  <a:lnTo>
                    <a:pt x="7368" y="223420"/>
                  </a:lnTo>
                  <a:cubicBezTo>
                    <a:pt x="3299" y="223420"/>
                    <a:pt x="0" y="220121"/>
                    <a:pt x="0" y="216051"/>
                  </a:cubicBezTo>
                  <a:lnTo>
                    <a:pt x="0" y="7368"/>
                  </a:lnTo>
                  <a:cubicBezTo>
                    <a:pt x="0" y="3299"/>
                    <a:pt x="3299" y="0"/>
                    <a:pt x="7368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0B124B"/>
                  </a:solidFill>
                  <a:latin typeface="Roboto Bold"/>
                </a:rPr>
                <a:t>Vision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344939" y="6007826"/>
            <a:ext cx="3152205" cy="848296"/>
            <a:chOff x="0" y="0"/>
            <a:chExt cx="830210" cy="22341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30210" cy="223420"/>
            </a:xfrm>
            <a:custGeom>
              <a:avLst/>
              <a:gdLst/>
              <a:ahLst/>
              <a:cxnLst/>
              <a:rect r="r" b="b" t="t" l="l"/>
              <a:pathLst>
                <a:path h="223420" w="830210">
                  <a:moveTo>
                    <a:pt x="7368" y="0"/>
                  </a:moveTo>
                  <a:lnTo>
                    <a:pt x="822842" y="0"/>
                  </a:lnTo>
                  <a:cubicBezTo>
                    <a:pt x="826912" y="0"/>
                    <a:pt x="830210" y="3299"/>
                    <a:pt x="830210" y="7368"/>
                  </a:cubicBezTo>
                  <a:lnTo>
                    <a:pt x="830210" y="216051"/>
                  </a:lnTo>
                  <a:cubicBezTo>
                    <a:pt x="830210" y="220121"/>
                    <a:pt x="826912" y="223420"/>
                    <a:pt x="822842" y="223420"/>
                  </a:cubicBezTo>
                  <a:lnTo>
                    <a:pt x="7368" y="223420"/>
                  </a:lnTo>
                  <a:cubicBezTo>
                    <a:pt x="3299" y="223420"/>
                    <a:pt x="0" y="220121"/>
                    <a:pt x="0" y="216051"/>
                  </a:cubicBezTo>
                  <a:lnTo>
                    <a:pt x="0" y="7368"/>
                  </a:lnTo>
                  <a:cubicBezTo>
                    <a:pt x="0" y="3299"/>
                    <a:pt x="3299" y="0"/>
                    <a:pt x="7368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0B124B"/>
                  </a:solidFill>
                  <a:latin typeface="Roboto Bold"/>
                </a:rPr>
                <a:t>Idea</a:t>
              </a:r>
            </a:p>
          </p:txBody>
        </p:sp>
      </p:grpSp>
      <p:sp>
        <p:nvSpPr>
          <p:cNvPr name="AutoShape 26" id="26"/>
          <p:cNvSpPr/>
          <p:nvPr/>
        </p:nvSpPr>
        <p:spPr>
          <a:xfrm>
            <a:off x="6401093" y="2902024"/>
            <a:ext cx="2085816" cy="0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9679109" y="2902024"/>
            <a:ext cx="2083087" cy="0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8" id="28"/>
          <p:cNvSpPr/>
          <p:nvPr/>
        </p:nvSpPr>
        <p:spPr>
          <a:xfrm>
            <a:off x="5710606" y="4535133"/>
            <a:ext cx="2795353" cy="0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>
            <a:off x="5497144" y="6431974"/>
            <a:ext cx="2970715" cy="24526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>
            <a:off x="6401093" y="7975809"/>
            <a:ext cx="2085816" cy="0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 rot="-5400000">
            <a:off x="7662354" y="3688478"/>
            <a:ext cx="1649109" cy="0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 rot="-5400000">
            <a:off x="8874746" y="3668287"/>
            <a:ext cx="1608726" cy="0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7866044" y="7358607"/>
            <a:ext cx="1241729" cy="0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9020145" y="7358607"/>
            <a:ext cx="1241729" cy="0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flipV="true">
            <a:off x="9660156" y="4535133"/>
            <a:ext cx="3130700" cy="5333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6" id="36"/>
          <p:cNvSpPr/>
          <p:nvPr/>
        </p:nvSpPr>
        <p:spPr>
          <a:xfrm>
            <a:off x="9641009" y="6432117"/>
            <a:ext cx="2943326" cy="0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37" id="37"/>
          <p:cNvGrpSpPr/>
          <p:nvPr/>
        </p:nvGrpSpPr>
        <p:grpSpPr>
          <a:xfrm rot="0">
            <a:off x="7360827" y="3496439"/>
            <a:ext cx="3359826" cy="3359826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99"/>
                </a:lnSpc>
              </a:pPr>
              <a:r>
                <a:rPr lang="en-US" sz="2599" spc="129">
                  <a:solidFill>
                    <a:srgbClr val="0B124B"/>
                  </a:solidFill>
                  <a:latin typeface="Roboto Bold"/>
                </a:rPr>
                <a:t>CREATIVITY</a:t>
              </a:r>
            </a:p>
          </p:txBody>
        </p:sp>
      </p:grpSp>
      <p:sp>
        <p:nvSpPr>
          <p:cNvPr name="AutoShape 40" id="40"/>
          <p:cNvSpPr/>
          <p:nvPr/>
        </p:nvSpPr>
        <p:spPr>
          <a:xfrm>
            <a:off x="9660204" y="7970476"/>
            <a:ext cx="2101992" cy="5333"/>
          </a:xfrm>
          <a:prstGeom prst="line">
            <a:avLst/>
          </a:prstGeom>
          <a:ln cap="flat" w="3810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41" id="41"/>
          <p:cNvSpPr/>
          <p:nvPr/>
        </p:nvSpPr>
        <p:spPr>
          <a:xfrm flipH="false" flipV="false" rot="0">
            <a:off x="14403626" y="430435"/>
            <a:ext cx="3592542" cy="1266391"/>
          </a:xfrm>
          <a:custGeom>
            <a:avLst/>
            <a:gdLst/>
            <a:ahLst/>
            <a:cxnLst/>
            <a:rect r="r" b="b" t="t" l="l"/>
            <a:pathLst>
              <a:path h="1266391" w="3592542">
                <a:moveTo>
                  <a:pt x="0" y="0"/>
                </a:moveTo>
                <a:lnTo>
                  <a:pt x="3592542" y="0"/>
                </a:lnTo>
                <a:lnTo>
                  <a:pt x="3592542" y="1266391"/>
                </a:lnTo>
                <a:lnTo>
                  <a:pt x="0" y="1266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6685" r="0" b="-86997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4164841" y="981075"/>
            <a:ext cx="9958317" cy="58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16"/>
              </a:lnSpc>
              <a:spcBef>
                <a:spcPct val="0"/>
              </a:spcBef>
            </a:pPr>
            <a:r>
              <a:rPr lang="en-US" sz="3600" spc="107" u="none">
                <a:solidFill>
                  <a:srgbClr val="0B124B"/>
                </a:solidFill>
                <a:latin typeface="Roboto Ultra-Bold"/>
              </a:rPr>
              <a:t>THE MAGIC OF SPARKING CREATIVITY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3510242" y="9210687"/>
            <a:ext cx="3749058" cy="276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120">
                <a:solidFill>
                  <a:srgbClr val="0B124B"/>
                </a:solidFill>
                <a:latin typeface="Roboto"/>
              </a:rPr>
              <a:t>The Power of Visual Charts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00049" y="9210687"/>
            <a:ext cx="3749058" cy="276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spc="120">
                <a:solidFill>
                  <a:srgbClr val="0B124B"/>
                </a:solidFill>
                <a:latin typeface="Roboto"/>
              </a:rPr>
              <a:t>Public Speaking 101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3277" y="1012327"/>
            <a:ext cx="8474542" cy="8220702"/>
            <a:chOff x="0" y="0"/>
            <a:chExt cx="11299389" cy="1096093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7559085" y="-57150"/>
              <a:ext cx="837290" cy="8182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Water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14.3%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0462099" y="3583114"/>
              <a:ext cx="837290" cy="8182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Tea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14.3%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9409650" y="8122448"/>
              <a:ext cx="870041" cy="8182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Coffee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14.3%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4993299" y="10142642"/>
              <a:ext cx="1312792" cy="8182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Milkshake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14.3%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036073" y="8122448"/>
              <a:ext cx="837290" cy="8182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Cola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14.3%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583114"/>
              <a:ext cx="837290" cy="8182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Milk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14.3%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615039" y="-57150"/>
              <a:ext cx="1706619" cy="8182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Energy Drink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>
                  <a:solidFill>
                    <a:srgbClr val="8DC63F"/>
                  </a:solidFill>
                  <a:latin typeface="Arimo"/>
                </a:rPr>
                <a:t>14.3%</a:t>
              </a:r>
            </a:p>
          </p:txBody>
        </p: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904237" y="469331"/>
              <a:ext cx="9490915" cy="9490915"/>
              <a:chOff x="0" y="0"/>
              <a:chExt cx="2540000" cy="254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1270000" y="0"/>
                <a:ext cx="1031260" cy="1270000"/>
              </a:xfrm>
              <a:custGeom>
                <a:avLst/>
                <a:gdLst/>
                <a:ahLst/>
                <a:cxnLst/>
                <a:rect r="r" b="b" t="t" l="l"/>
                <a:pathLst>
                  <a:path h="1270000" w="1031260">
                    <a:moveTo>
                      <a:pt x="0" y="0"/>
                    </a:moveTo>
                    <a:cubicBezTo>
                      <a:pt x="408826" y="0"/>
                      <a:pt x="792655" y="196810"/>
                      <a:pt x="1031260" y="528783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00" y="478168"/>
                <a:ext cx="1333266" cy="1135963"/>
              </a:xfrm>
              <a:custGeom>
                <a:avLst/>
                <a:gdLst/>
                <a:ahLst/>
                <a:cxnLst/>
                <a:rect r="r" b="b" t="t" l="l"/>
                <a:pathLst>
                  <a:path h="1135963" w="1333266">
                    <a:moveTo>
                      <a:pt x="992926" y="0"/>
                    </a:moveTo>
                    <a:cubicBezTo>
                      <a:pt x="1247825" y="319633"/>
                      <a:pt x="1333266" y="742431"/>
                      <a:pt x="1222487" y="1135963"/>
                    </a:cubicBezTo>
                    <a:lnTo>
                      <a:pt x="0" y="791832"/>
                    </a:lnTo>
                    <a:close/>
                  </a:path>
                </a:pathLst>
              </a:custGeom>
              <a:solidFill>
                <a:srgbClr val="D4D4D4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1270000" y="1270000"/>
                <a:ext cx="1238159" cy="1170341"/>
              </a:xfrm>
              <a:custGeom>
                <a:avLst/>
                <a:gdLst/>
                <a:ahLst/>
                <a:cxnLst/>
                <a:rect r="r" b="b" t="t" l="l"/>
                <a:pathLst>
                  <a:path h="1170341" w="1238159">
                    <a:moveTo>
                      <a:pt x="1238159" y="282602"/>
                    </a:moveTo>
                    <a:cubicBezTo>
                      <a:pt x="1147186" y="681178"/>
                      <a:pt x="869901" y="1011588"/>
                      <a:pt x="493156" y="117034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662469" y="1270000"/>
                <a:ext cx="1158564" cy="1321614"/>
              </a:xfrm>
              <a:custGeom>
                <a:avLst/>
                <a:gdLst/>
                <a:ahLst/>
                <a:cxnLst/>
                <a:rect r="r" b="b" t="t" l="l"/>
                <a:pathLst>
                  <a:path h="1321614" w="1158564">
                    <a:moveTo>
                      <a:pt x="1158563" y="1144231"/>
                    </a:moveTo>
                    <a:cubicBezTo>
                      <a:pt x="790223" y="1321614"/>
                      <a:pt x="359014" y="1310831"/>
                      <a:pt x="0" y="1115260"/>
                    </a:cubicBezTo>
                    <a:lnTo>
                      <a:pt x="607531" y="0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19265" y="1270000"/>
                <a:ext cx="1250735" cy="1144231"/>
              </a:xfrm>
              <a:custGeom>
                <a:avLst/>
                <a:gdLst/>
                <a:ahLst/>
                <a:cxnLst/>
                <a:rect r="r" b="b" t="t" l="l"/>
                <a:pathLst>
                  <a:path h="1144231" w="1250735">
                    <a:moveTo>
                      <a:pt x="699703" y="1144231"/>
                    </a:moveTo>
                    <a:cubicBezTo>
                      <a:pt x="331363" y="966847"/>
                      <a:pt x="70938" y="622991"/>
                      <a:pt x="0" y="220366"/>
                    </a:cubicBezTo>
                    <a:lnTo>
                      <a:pt x="1250735" y="0"/>
                    </a:lnTo>
                    <a:close/>
                  </a:path>
                </a:pathLst>
              </a:custGeom>
              <a:solidFill>
                <a:srgbClr val="5E5E5E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-59131" y="429532"/>
                <a:ext cx="1329131" cy="1123070"/>
              </a:xfrm>
              <a:custGeom>
                <a:avLst/>
                <a:gdLst/>
                <a:ahLst/>
                <a:cxnLst/>
                <a:rect r="r" b="b" t="t" l="l"/>
                <a:pathLst>
                  <a:path h="1123070" w="1329131">
                    <a:moveTo>
                      <a:pt x="90973" y="1123070"/>
                    </a:moveTo>
                    <a:cubicBezTo>
                      <a:pt x="0" y="724493"/>
                      <a:pt x="106465" y="306494"/>
                      <a:pt x="377021" y="0"/>
                    </a:cubicBezTo>
                    <a:lnTo>
                      <a:pt x="1329131" y="840468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277074" y="0"/>
                <a:ext cx="992926" cy="1270000"/>
              </a:xfrm>
              <a:custGeom>
                <a:avLst/>
                <a:gdLst/>
                <a:ahLst/>
                <a:cxnLst/>
                <a:rect r="r" b="b" t="t" l="l"/>
                <a:pathLst>
                  <a:path h="1270000" w="992926">
                    <a:moveTo>
                      <a:pt x="0" y="478168"/>
                    </a:moveTo>
                    <a:cubicBezTo>
                      <a:pt x="240946" y="176031"/>
                      <a:pt x="606351" y="39"/>
                      <a:pt x="992799" y="0"/>
                    </a:cubicBezTo>
                    <a:lnTo>
                      <a:pt x="992926" y="1270000"/>
                    </a:lnTo>
                    <a:close/>
                  </a:path>
                </a:pathLst>
              </a:custGeom>
              <a:solidFill>
                <a:srgbClr val="ABABAB"/>
              </a:solidFill>
            </p:spPr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9469004" y="1851342"/>
            <a:ext cx="6051674" cy="6051674"/>
          </a:xfrm>
          <a:custGeom>
            <a:avLst/>
            <a:gdLst/>
            <a:ahLst/>
            <a:cxnLst/>
            <a:rect r="r" b="b" t="t" l="l"/>
            <a:pathLst>
              <a:path h="6051674" w="6051674">
                <a:moveTo>
                  <a:pt x="0" y="0"/>
                </a:moveTo>
                <a:lnTo>
                  <a:pt x="6051674" y="0"/>
                </a:lnTo>
                <a:lnTo>
                  <a:pt x="6051674" y="6051674"/>
                </a:lnTo>
                <a:lnTo>
                  <a:pt x="0" y="60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9" id="19"/>
          <p:cNvSpPr/>
          <p:nvPr/>
        </p:nvSpPr>
        <p:spPr>
          <a:xfrm rot="0">
            <a:off x="1314800" y="1179649"/>
            <a:ext cx="5294054" cy="971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20" id="20"/>
          <p:cNvSpPr txBox="true"/>
          <p:nvPr/>
        </p:nvSpPr>
        <p:spPr>
          <a:xfrm rot="0">
            <a:off x="1742368" y="1450304"/>
            <a:ext cx="3275224" cy="38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spc="286">
                <a:solidFill>
                  <a:srgbClr val="0B124B"/>
                </a:solidFill>
                <a:latin typeface="Roboto"/>
              </a:rPr>
              <a:t>WATER</a:t>
            </a:r>
          </a:p>
        </p:txBody>
      </p:sp>
      <p:sp>
        <p:nvSpPr>
          <p:cNvPr name="AutoShape 21" id="21"/>
          <p:cNvSpPr/>
          <p:nvPr/>
        </p:nvSpPr>
        <p:spPr>
          <a:xfrm rot="0">
            <a:off x="1314800" y="8094518"/>
            <a:ext cx="5294054" cy="971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22" id="22"/>
          <p:cNvSpPr/>
          <p:nvPr/>
        </p:nvSpPr>
        <p:spPr>
          <a:xfrm rot="0">
            <a:off x="1314800" y="2332127"/>
            <a:ext cx="5294054" cy="971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23" id="23"/>
          <p:cNvSpPr/>
          <p:nvPr/>
        </p:nvSpPr>
        <p:spPr>
          <a:xfrm rot="0">
            <a:off x="1314800" y="3484605"/>
            <a:ext cx="5294054" cy="971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24" id="24"/>
          <p:cNvSpPr/>
          <p:nvPr/>
        </p:nvSpPr>
        <p:spPr>
          <a:xfrm rot="0">
            <a:off x="1314800" y="4637083"/>
            <a:ext cx="5294054" cy="971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25" id="25"/>
          <p:cNvSpPr/>
          <p:nvPr/>
        </p:nvSpPr>
        <p:spPr>
          <a:xfrm rot="0">
            <a:off x="1314800" y="5789561"/>
            <a:ext cx="5294054" cy="971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26" id="26"/>
          <p:cNvSpPr/>
          <p:nvPr/>
        </p:nvSpPr>
        <p:spPr>
          <a:xfrm rot="0">
            <a:off x="1314800" y="6942040"/>
            <a:ext cx="5294054" cy="97118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27" id="27"/>
          <p:cNvSpPr txBox="true"/>
          <p:nvPr/>
        </p:nvSpPr>
        <p:spPr>
          <a:xfrm rot="0">
            <a:off x="1742368" y="2602782"/>
            <a:ext cx="3275224" cy="38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spc="286">
                <a:solidFill>
                  <a:srgbClr val="0B124B"/>
                </a:solidFill>
                <a:latin typeface="Roboto"/>
              </a:rPr>
              <a:t>TEA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42368" y="3755260"/>
            <a:ext cx="3275224" cy="38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spc="286">
                <a:solidFill>
                  <a:srgbClr val="0B124B"/>
                </a:solidFill>
                <a:latin typeface="Roboto"/>
              </a:rPr>
              <a:t>COFFEE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742368" y="4907738"/>
            <a:ext cx="3275224" cy="38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spc="286">
                <a:solidFill>
                  <a:srgbClr val="0B124B"/>
                </a:solidFill>
                <a:latin typeface="Roboto"/>
              </a:rPr>
              <a:t>MILKSHAKE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742368" y="6060217"/>
            <a:ext cx="3275224" cy="38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spc="286">
                <a:solidFill>
                  <a:srgbClr val="0B124B"/>
                </a:solidFill>
                <a:latin typeface="Roboto"/>
              </a:rPr>
              <a:t>COLA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742368" y="7212695"/>
            <a:ext cx="3275224" cy="38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spc="286">
                <a:solidFill>
                  <a:srgbClr val="0B124B"/>
                </a:solidFill>
                <a:latin typeface="Roboto"/>
              </a:rPr>
              <a:t>MILK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742368" y="8365173"/>
            <a:ext cx="3275224" cy="38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spc="286">
                <a:solidFill>
                  <a:srgbClr val="0B124B"/>
                </a:solidFill>
                <a:latin typeface="Roboto"/>
              </a:rPr>
              <a:t>ENERGY DRINK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5693435" y="1421236"/>
            <a:ext cx="488016" cy="488016"/>
          </a:xfrm>
          <a:custGeom>
            <a:avLst/>
            <a:gdLst/>
            <a:ahLst/>
            <a:cxnLst/>
            <a:rect r="r" b="b" t="t" l="l"/>
            <a:pathLst>
              <a:path h="488016" w="488016">
                <a:moveTo>
                  <a:pt x="0" y="0"/>
                </a:moveTo>
                <a:lnTo>
                  <a:pt x="488015" y="0"/>
                </a:lnTo>
                <a:lnTo>
                  <a:pt x="488015" y="488016"/>
                </a:lnTo>
                <a:lnTo>
                  <a:pt x="0" y="48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640484" y="2520763"/>
            <a:ext cx="593917" cy="593917"/>
          </a:xfrm>
          <a:custGeom>
            <a:avLst/>
            <a:gdLst/>
            <a:ahLst/>
            <a:cxnLst/>
            <a:rect r="r" b="b" t="t" l="l"/>
            <a:pathLst>
              <a:path h="593917" w="593917">
                <a:moveTo>
                  <a:pt x="0" y="0"/>
                </a:moveTo>
                <a:lnTo>
                  <a:pt x="593917" y="0"/>
                </a:lnTo>
                <a:lnTo>
                  <a:pt x="593917" y="593917"/>
                </a:lnTo>
                <a:lnTo>
                  <a:pt x="0" y="593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68022" y="3700779"/>
            <a:ext cx="538841" cy="538841"/>
          </a:xfrm>
          <a:custGeom>
            <a:avLst/>
            <a:gdLst/>
            <a:ahLst/>
            <a:cxnLst/>
            <a:rect r="r" b="b" t="t" l="l"/>
            <a:pathLst>
              <a:path h="538841" w="538841">
                <a:moveTo>
                  <a:pt x="0" y="0"/>
                </a:moveTo>
                <a:lnTo>
                  <a:pt x="538841" y="0"/>
                </a:lnTo>
                <a:lnTo>
                  <a:pt x="538841" y="538841"/>
                </a:lnTo>
                <a:lnTo>
                  <a:pt x="0" y="5388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5599312" y="4757131"/>
            <a:ext cx="676261" cy="731093"/>
          </a:xfrm>
          <a:custGeom>
            <a:avLst/>
            <a:gdLst/>
            <a:ahLst/>
            <a:cxnLst/>
            <a:rect r="r" b="b" t="t" l="l"/>
            <a:pathLst>
              <a:path h="731093" w="676261">
                <a:moveTo>
                  <a:pt x="0" y="0"/>
                </a:moveTo>
                <a:lnTo>
                  <a:pt x="676261" y="0"/>
                </a:lnTo>
                <a:lnTo>
                  <a:pt x="676261" y="731093"/>
                </a:lnTo>
                <a:lnTo>
                  <a:pt x="0" y="731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5633589" y="5952287"/>
            <a:ext cx="645737" cy="645737"/>
          </a:xfrm>
          <a:custGeom>
            <a:avLst/>
            <a:gdLst/>
            <a:ahLst/>
            <a:cxnLst/>
            <a:rect r="r" b="b" t="t" l="l"/>
            <a:pathLst>
              <a:path h="645737" w="645737">
                <a:moveTo>
                  <a:pt x="0" y="0"/>
                </a:moveTo>
                <a:lnTo>
                  <a:pt x="645737" y="0"/>
                </a:lnTo>
                <a:lnTo>
                  <a:pt x="645737" y="645737"/>
                </a:lnTo>
                <a:lnTo>
                  <a:pt x="0" y="6457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697528" y="7113348"/>
            <a:ext cx="537429" cy="628572"/>
          </a:xfrm>
          <a:custGeom>
            <a:avLst/>
            <a:gdLst/>
            <a:ahLst/>
            <a:cxnLst/>
            <a:rect r="r" b="b" t="t" l="l"/>
            <a:pathLst>
              <a:path h="628572" w="537429">
                <a:moveTo>
                  <a:pt x="0" y="0"/>
                </a:moveTo>
                <a:lnTo>
                  <a:pt x="537430" y="0"/>
                </a:lnTo>
                <a:lnTo>
                  <a:pt x="537430" y="628572"/>
                </a:lnTo>
                <a:lnTo>
                  <a:pt x="0" y="6285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5723355" y="8304003"/>
            <a:ext cx="552218" cy="552218"/>
          </a:xfrm>
          <a:custGeom>
            <a:avLst/>
            <a:gdLst/>
            <a:ahLst/>
            <a:cxnLst/>
            <a:rect r="r" b="b" t="t" l="l"/>
            <a:pathLst>
              <a:path h="552218" w="552218">
                <a:moveTo>
                  <a:pt x="0" y="0"/>
                </a:moveTo>
                <a:lnTo>
                  <a:pt x="552218" y="0"/>
                </a:lnTo>
                <a:lnTo>
                  <a:pt x="552218" y="552218"/>
                </a:lnTo>
                <a:lnTo>
                  <a:pt x="0" y="5522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0513284" y="4025808"/>
            <a:ext cx="3963116" cy="1702742"/>
            <a:chOff x="0" y="0"/>
            <a:chExt cx="5284154" cy="2270323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0" y="-47625"/>
              <a:ext cx="5284154" cy="15552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16"/>
                </a:lnSpc>
              </a:pPr>
              <a:r>
                <a:rPr lang="en-US" sz="3600" spc="107">
                  <a:solidFill>
                    <a:srgbClr val="FFFFFF"/>
                  </a:solidFill>
                  <a:latin typeface="Roboto Ultra-Bold"/>
                </a:rPr>
                <a:t>QUENCH</a:t>
              </a:r>
            </a:p>
            <a:p>
              <a:pPr algn="ctr">
                <a:lnSpc>
                  <a:spcPts val="4716"/>
                </a:lnSpc>
              </a:pPr>
              <a:r>
                <a:rPr lang="en-US" sz="3600" spc="107">
                  <a:solidFill>
                    <a:srgbClr val="FFFFFF"/>
                  </a:solidFill>
                  <a:latin typeface="Roboto Ultra-Bold"/>
                </a:rPr>
                <a:t>YOUR THIRST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1691693"/>
              <a:ext cx="5284154" cy="5786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130">
                  <a:solidFill>
                    <a:srgbClr val="FFFFFF"/>
                  </a:solidFill>
                  <a:latin typeface="Roboto"/>
                </a:rPr>
                <a:t>Popular Beverages</a:t>
              </a:r>
            </a:p>
          </p:txBody>
        </p:sp>
      </p:grpSp>
      <p:sp>
        <p:nvSpPr>
          <p:cNvPr name="Freeform 43" id="43"/>
          <p:cNvSpPr/>
          <p:nvPr/>
        </p:nvSpPr>
        <p:spPr>
          <a:xfrm flipH="false" flipV="false" rot="0">
            <a:off x="14667697" y="9015943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7"/>
                </a:lnTo>
                <a:lnTo>
                  <a:pt x="0" y="91501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-131065" r="0" b="-12478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075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80645" y="6757724"/>
            <a:ext cx="16933435" cy="1072133"/>
            <a:chOff x="0" y="0"/>
            <a:chExt cx="20038516" cy="12687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038516" cy="1268730"/>
            </a:xfrm>
            <a:custGeom>
              <a:avLst/>
              <a:gdLst/>
              <a:ahLst/>
              <a:cxnLst/>
              <a:rect r="r" b="b" t="t" l="l"/>
              <a:pathLst>
                <a:path h="1268730" w="20038516">
                  <a:moveTo>
                    <a:pt x="735330" y="0"/>
                  </a:moveTo>
                  <a:lnTo>
                    <a:pt x="0" y="1268730"/>
                  </a:lnTo>
                  <a:lnTo>
                    <a:pt x="20038516" y="1268730"/>
                  </a:lnTo>
                  <a:lnTo>
                    <a:pt x="19303186" y="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858762" y="6757724"/>
            <a:ext cx="5646265" cy="1072133"/>
            <a:chOff x="0" y="0"/>
            <a:chExt cx="6681620" cy="12687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81620" cy="1268730"/>
            </a:xfrm>
            <a:custGeom>
              <a:avLst/>
              <a:gdLst/>
              <a:ahLst/>
              <a:cxnLst/>
              <a:rect r="r" b="b" t="t" l="l"/>
              <a:pathLst>
                <a:path h="1268730" w="6681620">
                  <a:moveTo>
                    <a:pt x="735330" y="0"/>
                  </a:moveTo>
                  <a:lnTo>
                    <a:pt x="0" y="1268730"/>
                  </a:lnTo>
                  <a:lnTo>
                    <a:pt x="6681620" y="1268730"/>
                  </a:lnTo>
                  <a:lnTo>
                    <a:pt x="594629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479771" y="4482566"/>
            <a:ext cx="15634309" cy="1072133"/>
            <a:chOff x="0" y="0"/>
            <a:chExt cx="18501170" cy="12687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01170" cy="1268730"/>
            </a:xfrm>
            <a:custGeom>
              <a:avLst/>
              <a:gdLst/>
              <a:ahLst/>
              <a:cxnLst/>
              <a:rect r="r" b="b" t="t" l="l"/>
              <a:pathLst>
                <a:path h="1268730" w="18501170">
                  <a:moveTo>
                    <a:pt x="735330" y="0"/>
                  </a:moveTo>
                  <a:lnTo>
                    <a:pt x="0" y="1268730"/>
                  </a:lnTo>
                  <a:lnTo>
                    <a:pt x="18501170" y="1268730"/>
                  </a:lnTo>
                  <a:lnTo>
                    <a:pt x="17765840" y="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4154935" y="2955504"/>
            <a:ext cx="15157613" cy="1455831"/>
            <a:chOff x="0" y="0"/>
            <a:chExt cx="13209577" cy="12687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209578" cy="1268730"/>
            </a:xfrm>
            <a:custGeom>
              <a:avLst/>
              <a:gdLst/>
              <a:ahLst/>
              <a:cxnLst/>
              <a:rect r="r" b="b" t="t" l="l"/>
              <a:pathLst>
                <a:path h="1268730" w="13209578">
                  <a:moveTo>
                    <a:pt x="735330" y="0"/>
                  </a:moveTo>
                  <a:lnTo>
                    <a:pt x="0" y="1268730"/>
                  </a:lnTo>
                  <a:lnTo>
                    <a:pt x="13209578" y="1268730"/>
                  </a:lnTo>
                  <a:lnTo>
                    <a:pt x="12474248" y="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831335" y="2947439"/>
            <a:ext cx="1701687" cy="1471960"/>
          </a:xfrm>
          <a:custGeom>
            <a:avLst/>
            <a:gdLst/>
            <a:ahLst/>
            <a:cxnLst/>
            <a:rect r="r" b="b" t="t" l="l"/>
            <a:pathLst>
              <a:path h="1471960" w="1701687">
                <a:moveTo>
                  <a:pt x="0" y="0"/>
                </a:moveTo>
                <a:lnTo>
                  <a:pt x="1701687" y="0"/>
                </a:lnTo>
                <a:lnTo>
                  <a:pt x="1701687" y="1471960"/>
                </a:lnTo>
                <a:lnTo>
                  <a:pt x="0" y="147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840438" y="5617865"/>
            <a:ext cx="16273642" cy="1072133"/>
            <a:chOff x="0" y="0"/>
            <a:chExt cx="19257737" cy="12687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257736" cy="1268730"/>
            </a:xfrm>
            <a:custGeom>
              <a:avLst/>
              <a:gdLst/>
              <a:ahLst/>
              <a:cxnLst/>
              <a:rect r="r" b="b" t="t" l="l"/>
              <a:pathLst>
                <a:path h="1268730" w="19257736">
                  <a:moveTo>
                    <a:pt x="735330" y="0"/>
                  </a:moveTo>
                  <a:lnTo>
                    <a:pt x="0" y="1268730"/>
                  </a:lnTo>
                  <a:lnTo>
                    <a:pt x="19257736" y="1268730"/>
                  </a:lnTo>
                  <a:lnTo>
                    <a:pt x="18522407" y="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516838" y="5617865"/>
            <a:ext cx="4330679" cy="1072133"/>
            <a:chOff x="0" y="0"/>
            <a:chExt cx="5124796" cy="12687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124796" cy="1268730"/>
            </a:xfrm>
            <a:custGeom>
              <a:avLst/>
              <a:gdLst/>
              <a:ahLst/>
              <a:cxnLst/>
              <a:rect r="r" b="b" t="t" l="l"/>
              <a:pathLst>
                <a:path h="1268730" w="5124796">
                  <a:moveTo>
                    <a:pt x="735330" y="0"/>
                  </a:moveTo>
                  <a:lnTo>
                    <a:pt x="0" y="1268730"/>
                  </a:lnTo>
                  <a:lnTo>
                    <a:pt x="5124796" y="1268730"/>
                  </a:lnTo>
                  <a:lnTo>
                    <a:pt x="4389466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17194" y="7888465"/>
            <a:ext cx="18197555" cy="1072133"/>
            <a:chOff x="0" y="0"/>
            <a:chExt cx="21534438" cy="126873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534438" cy="1268730"/>
            </a:xfrm>
            <a:custGeom>
              <a:avLst/>
              <a:gdLst/>
              <a:ahLst/>
              <a:cxnLst/>
              <a:rect r="r" b="b" t="t" l="l"/>
              <a:pathLst>
                <a:path h="1268730" w="21534438">
                  <a:moveTo>
                    <a:pt x="735330" y="0"/>
                  </a:moveTo>
                  <a:lnTo>
                    <a:pt x="0" y="1268730"/>
                  </a:lnTo>
                  <a:lnTo>
                    <a:pt x="21534438" y="1268730"/>
                  </a:lnTo>
                  <a:lnTo>
                    <a:pt x="20799109" y="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3169845" y="7888465"/>
            <a:ext cx="7024667" cy="1072133"/>
            <a:chOff x="0" y="0"/>
            <a:chExt cx="8312779" cy="12687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312779" cy="1268730"/>
            </a:xfrm>
            <a:custGeom>
              <a:avLst/>
              <a:gdLst/>
              <a:ahLst/>
              <a:cxnLst/>
              <a:rect r="r" b="b" t="t" l="l"/>
              <a:pathLst>
                <a:path h="1268730" w="8312779">
                  <a:moveTo>
                    <a:pt x="735330" y="0"/>
                  </a:moveTo>
                  <a:lnTo>
                    <a:pt x="0" y="1268730"/>
                  </a:lnTo>
                  <a:lnTo>
                    <a:pt x="8312779" y="1268730"/>
                  </a:lnTo>
                  <a:lnTo>
                    <a:pt x="757744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6305488" y="6928869"/>
            <a:ext cx="729845" cy="729845"/>
          </a:xfrm>
          <a:custGeom>
            <a:avLst/>
            <a:gdLst/>
            <a:ahLst/>
            <a:cxnLst/>
            <a:rect r="r" b="b" t="t" l="l"/>
            <a:pathLst>
              <a:path h="729845" w="729845">
                <a:moveTo>
                  <a:pt x="0" y="0"/>
                </a:moveTo>
                <a:lnTo>
                  <a:pt x="729845" y="0"/>
                </a:lnTo>
                <a:lnTo>
                  <a:pt x="729845" y="729844"/>
                </a:lnTo>
                <a:lnTo>
                  <a:pt x="0" y="729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337091" y="8117404"/>
            <a:ext cx="690174" cy="614255"/>
          </a:xfrm>
          <a:custGeom>
            <a:avLst/>
            <a:gdLst/>
            <a:ahLst/>
            <a:cxnLst/>
            <a:rect r="r" b="b" t="t" l="l"/>
            <a:pathLst>
              <a:path h="614255" w="690174">
                <a:moveTo>
                  <a:pt x="0" y="0"/>
                </a:moveTo>
                <a:lnTo>
                  <a:pt x="690174" y="0"/>
                </a:lnTo>
                <a:lnTo>
                  <a:pt x="690174" y="614255"/>
                </a:lnTo>
                <a:lnTo>
                  <a:pt x="0" y="6142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411430" y="5920849"/>
            <a:ext cx="517961" cy="466165"/>
          </a:xfrm>
          <a:custGeom>
            <a:avLst/>
            <a:gdLst/>
            <a:ahLst/>
            <a:cxnLst/>
            <a:rect r="r" b="b" t="t" l="l"/>
            <a:pathLst>
              <a:path h="466165" w="517961">
                <a:moveTo>
                  <a:pt x="0" y="0"/>
                </a:moveTo>
                <a:lnTo>
                  <a:pt x="517961" y="0"/>
                </a:lnTo>
                <a:lnTo>
                  <a:pt x="517961" y="466166"/>
                </a:lnTo>
                <a:lnTo>
                  <a:pt x="0" y="466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5171320" y="4482566"/>
            <a:ext cx="2998182" cy="1072133"/>
            <a:chOff x="0" y="0"/>
            <a:chExt cx="3547958" cy="126873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547958" cy="1268730"/>
            </a:xfrm>
            <a:custGeom>
              <a:avLst/>
              <a:gdLst/>
              <a:ahLst/>
              <a:cxnLst/>
              <a:rect r="r" b="b" t="t" l="l"/>
              <a:pathLst>
                <a:path h="1268730" w="3547958">
                  <a:moveTo>
                    <a:pt x="735330" y="0"/>
                  </a:moveTo>
                  <a:lnTo>
                    <a:pt x="0" y="1268730"/>
                  </a:lnTo>
                  <a:lnTo>
                    <a:pt x="3547958" y="1268730"/>
                  </a:lnTo>
                  <a:lnTo>
                    <a:pt x="281262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6274116" y="4622337"/>
            <a:ext cx="792590" cy="792590"/>
          </a:xfrm>
          <a:custGeom>
            <a:avLst/>
            <a:gdLst/>
            <a:ahLst/>
            <a:cxnLst/>
            <a:rect r="r" b="b" t="t" l="l"/>
            <a:pathLst>
              <a:path h="792590" w="792590">
                <a:moveTo>
                  <a:pt x="0" y="0"/>
                </a:moveTo>
                <a:lnTo>
                  <a:pt x="792589" y="0"/>
                </a:lnTo>
                <a:lnTo>
                  <a:pt x="792589" y="792590"/>
                </a:lnTo>
                <a:lnTo>
                  <a:pt x="0" y="792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6351302" y="3541678"/>
            <a:ext cx="614255" cy="614255"/>
          </a:xfrm>
          <a:custGeom>
            <a:avLst/>
            <a:gdLst/>
            <a:ahLst/>
            <a:cxnLst/>
            <a:rect r="r" b="b" t="t" l="l"/>
            <a:pathLst>
              <a:path h="614255" w="614255">
                <a:moveTo>
                  <a:pt x="0" y="0"/>
                </a:moveTo>
                <a:lnTo>
                  <a:pt x="614255" y="0"/>
                </a:lnTo>
                <a:lnTo>
                  <a:pt x="614255" y="614255"/>
                </a:lnTo>
                <a:lnTo>
                  <a:pt x="0" y="614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977259" y="3481469"/>
            <a:ext cx="6282041" cy="400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0B124B"/>
                </a:solidFill>
                <a:latin typeface="Roboto"/>
              </a:rPr>
              <a:t>Self-Actualization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977259" y="6013928"/>
            <a:ext cx="6282041" cy="400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0B124B"/>
                </a:solidFill>
                <a:latin typeface="Roboto"/>
              </a:rPr>
              <a:t>Love and Belongingness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977259" y="8284528"/>
            <a:ext cx="6282041" cy="400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0B124B"/>
                </a:solidFill>
                <a:latin typeface="Roboto"/>
              </a:rPr>
              <a:t>Physiological Needs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977259" y="4878629"/>
            <a:ext cx="6282041" cy="400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0B124B"/>
                </a:solidFill>
                <a:latin typeface="Roboto"/>
              </a:rPr>
              <a:t>Esteem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977259" y="7153787"/>
            <a:ext cx="6282041" cy="400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0B124B"/>
                </a:solidFill>
                <a:latin typeface="Roboto"/>
              </a:rPr>
              <a:t>Safety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5171320" y="3488157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49" y="0"/>
                </a:lnTo>
                <a:lnTo>
                  <a:pt x="531249" y="531249"/>
                </a:lnTo>
                <a:lnTo>
                  <a:pt x="0" y="5312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4455787" y="4753008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49" y="0"/>
                </a:lnTo>
                <a:lnTo>
                  <a:pt x="531249" y="531249"/>
                </a:lnTo>
                <a:lnTo>
                  <a:pt x="0" y="5312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3740255" y="5888307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49" y="0"/>
                </a:lnTo>
                <a:lnTo>
                  <a:pt x="531249" y="531249"/>
                </a:lnTo>
                <a:lnTo>
                  <a:pt x="0" y="5312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3024722" y="7028166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49" y="0"/>
                </a:lnTo>
                <a:lnTo>
                  <a:pt x="531249" y="531250"/>
                </a:lnTo>
                <a:lnTo>
                  <a:pt x="0" y="5312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309189" y="8158907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49" y="0"/>
                </a:lnTo>
                <a:lnTo>
                  <a:pt x="531249" y="531249"/>
                </a:lnTo>
                <a:lnTo>
                  <a:pt x="0" y="5312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3219450" y="710963"/>
            <a:ext cx="11849100" cy="58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16"/>
              </a:lnSpc>
              <a:spcBef>
                <a:spcPct val="0"/>
              </a:spcBef>
            </a:pPr>
            <a:r>
              <a:rPr lang="en-US" sz="3600" spc="107" u="none">
                <a:solidFill>
                  <a:srgbClr val="0B124B"/>
                </a:solidFill>
                <a:latin typeface="Roboto Ultra-Bold"/>
              </a:rPr>
              <a:t>Maslow's Hierarchy of Needs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14118280" y="571191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8"/>
                </a:lnTo>
                <a:lnTo>
                  <a:pt x="0" y="91501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-131065" r="0" b="-12478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33584" y="1059006"/>
            <a:ext cx="9420833" cy="1010117"/>
            <a:chOff x="0" y="0"/>
            <a:chExt cx="12561110" cy="134682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864223"/>
              <a:ext cx="12561110" cy="48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Zenith Central Bank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12561110" cy="767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  <a:spcBef>
                  <a:spcPct val="0"/>
                </a:spcBef>
              </a:pPr>
              <a:r>
                <a:rPr lang="en-US" sz="3600" spc="107" u="none">
                  <a:solidFill>
                    <a:srgbClr val="FFFFFF"/>
                  </a:solidFill>
                  <a:latin typeface="Roboto Ultra-Bold"/>
                </a:rPr>
                <a:t>FINANCIAL PLANNING CYCLE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221368" y="3276429"/>
            <a:ext cx="5845264" cy="5816038"/>
          </a:xfrm>
          <a:custGeom>
            <a:avLst/>
            <a:gdLst/>
            <a:ahLst/>
            <a:cxnLst/>
            <a:rect r="r" b="b" t="t" l="l"/>
            <a:pathLst>
              <a:path h="5816038" w="5845264">
                <a:moveTo>
                  <a:pt x="0" y="0"/>
                </a:moveTo>
                <a:lnTo>
                  <a:pt x="5845264" y="0"/>
                </a:lnTo>
                <a:lnTo>
                  <a:pt x="5845264" y="5816038"/>
                </a:lnTo>
                <a:lnTo>
                  <a:pt x="0" y="5816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295066" y="7683300"/>
            <a:ext cx="3964234" cy="1232119"/>
            <a:chOff x="0" y="0"/>
            <a:chExt cx="5285645" cy="164282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52226"/>
              <a:ext cx="5285645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Refine your budget</a:t>
              </a:r>
            </a:p>
            <a:p>
              <a:pPr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as needed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5285645" cy="547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  <a:r>
                <a:rPr lang="en-US" sz="2499" spc="97" u="none">
                  <a:solidFill>
                    <a:srgbClr val="FFFFFF"/>
                  </a:solidFill>
                  <a:latin typeface="Roboto Bold"/>
                </a:rPr>
                <a:t>Stage 6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295066" y="5679639"/>
            <a:ext cx="3964234" cy="1232119"/>
            <a:chOff x="0" y="0"/>
            <a:chExt cx="5285645" cy="164282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652226"/>
              <a:ext cx="5285645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Monitor your expenses</a:t>
              </a:r>
            </a:p>
            <a:p>
              <a:pPr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and budget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5285645" cy="547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  <a:r>
                <a:rPr lang="en-US" sz="2499" spc="97" u="none">
                  <a:solidFill>
                    <a:srgbClr val="FFFFFF"/>
                  </a:solidFill>
                  <a:latin typeface="Roboto Bold"/>
                </a:rPr>
                <a:t>Stage 5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295066" y="3676052"/>
            <a:ext cx="3964234" cy="1232119"/>
            <a:chOff x="0" y="0"/>
            <a:chExt cx="5285645" cy="164282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652226"/>
              <a:ext cx="5285645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Follow a schedule of</a:t>
              </a:r>
            </a:p>
            <a:p>
              <a:pPr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budgeting and stick to it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47625"/>
              <a:ext cx="5285645" cy="547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99"/>
                </a:lnSpc>
              </a:pPr>
              <a:r>
                <a:rPr lang="en-US" sz="2499" spc="97" u="none">
                  <a:solidFill>
                    <a:srgbClr val="FFFFFF"/>
                  </a:solidFill>
                  <a:latin typeface="Roboto Bold"/>
                </a:rPr>
                <a:t>Stage 4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7680299"/>
            <a:ext cx="3964234" cy="1232119"/>
            <a:chOff x="0" y="0"/>
            <a:chExt cx="5285645" cy="1642826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652226"/>
              <a:ext cx="5285645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Create funds essential</a:t>
              </a:r>
            </a:p>
            <a:p>
              <a:pPr algn="r"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to your survival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47625"/>
              <a:ext cx="5285645" cy="547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3499"/>
                </a:lnSpc>
              </a:pPr>
              <a:r>
                <a:rPr lang="en-US" sz="2499" spc="97" u="none">
                  <a:solidFill>
                    <a:srgbClr val="FFFFFF"/>
                  </a:solidFill>
                  <a:latin typeface="Roboto Bold"/>
                </a:rPr>
                <a:t>Stage 3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5679713"/>
            <a:ext cx="3964234" cy="1232119"/>
            <a:chOff x="0" y="0"/>
            <a:chExt cx="5285645" cy="1642826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652226"/>
              <a:ext cx="5285645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Assess your current</a:t>
              </a:r>
            </a:p>
            <a:p>
              <a:pPr algn="r"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financial state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47625"/>
              <a:ext cx="5285645" cy="547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3499"/>
                </a:lnSpc>
              </a:pPr>
              <a:r>
                <a:rPr lang="en-US" sz="2499" spc="97" u="none">
                  <a:solidFill>
                    <a:srgbClr val="FFFFFF"/>
                  </a:solidFill>
                  <a:latin typeface="Roboto Bold"/>
                </a:rPr>
                <a:t>Stage 2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028700" y="3679128"/>
            <a:ext cx="3964234" cy="1232119"/>
            <a:chOff x="0" y="0"/>
            <a:chExt cx="5285645" cy="1642826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652226"/>
              <a:ext cx="5285645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Understand your</a:t>
              </a:r>
            </a:p>
            <a:p>
              <a:pPr algn="r"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oboto"/>
                </a:rPr>
                <a:t>needs and goals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47625"/>
              <a:ext cx="5285645" cy="547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3499"/>
                </a:lnSpc>
              </a:pPr>
              <a:r>
                <a:rPr lang="en-US" sz="2499" spc="97" u="none">
                  <a:solidFill>
                    <a:srgbClr val="FFFFFF"/>
                  </a:solidFill>
                  <a:latin typeface="Roboto Bold"/>
                </a:rPr>
                <a:t>Stage 1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8584650" y="5931942"/>
            <a:ext cx="1118701" cy="40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5"/>
              </a:lnSpc>
              <a:spcBef>
                <a:spcPct val="0"/>
              </a:spcBef>
            </a:pPr>
            <a:r>
              <a:rPr lang="en-US" sz="2500" spc="97" u="none">
                <a:solidFill>
                  <a:srgbClr val="FFFFFF"/>
                </a:solidFill>
                <a:latin typeface="Roboto Bold"/>
              </a:rPr>
              <a:t>01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607203" y="4078167"/>
            <a:ext cx="1118701" cy="40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5"/>
              </a:lnSpc>
              <a:spcBef>
                <a:spcPct val="0"/>
              </a:spcBef>
            </a:pPr>
            <a:r>
              <a:rPr lang="en-US" sz="2500" spc="97" u="none">
                <a:solidFill>
                  <a:srgbClr val="0B124B"/>
                </a:solidFill>
                <a:latin typeface="Roboto Bold"/>
              </a:rPr>
              <a:t>02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059129" y="4449642"/>
            <a:ext cx="1118701" cy="40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5"/>
              </a:lnSpc>
              <a:spcBef>
                <a:spcPct val="0"/>
              </a:spcBef>
            </a:pPr>
            <a:r>
              <a:rPr lang="en-US" sz="2500" spc="97" u="none">
                <a:solidFill>
                  <a:srgbClr val="0B124B"/>
                </a:solidFill>
                <a:latin typeface="Roboto Bold"/>
              </a:rPr>
              <a:t>03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551225" y="6151135"/>
            <a:ext cx="1118701" cy="40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5"/>
              </a:lnSpc>
              <a:spcBef>
                <a:spcPct val="0"/>
              </a:spcBef>
            </a:pPr>
            <a:r>
              <a:rPr lang="en-US" sz="2500" spc="97" u="none">
                <a:solidFill>
                  <a:srgbClr val="0B124B"/>
                </a:solidFill>
                <a:latin typeface="Roboto Bold"/>
              </a:rPr>
              <a:t>06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166553" y="7965983"/>
            <a:ext cx="1118701" cy="40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5"/>
              </a:lnSpc>
              <a:spcBef>
                <a:spcPct val="0"/>
              </a:spcBef>
            </a:pPr>
            <a:r>
              <a:rPr lang="en-US" sz="2500" spc="97" u="none">
                <a:solidFill>
                  <a:srgbClr val="0B124B"/>
                </a:solidFill>
                <a:latin typeface="Roboto Bold"/>
              </a:rPr>
              <a:t>05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426247" y="6803834"/>
            <a:ext cx="1118701" cy="40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5"/>
              </a:lnSpc>
              <a:spcBef>
                <a:spcPct val="0"/>
              </a:spcBef>
            </a:pPr>
            <a:r>
              <a:rPr lang="en-US" sz="2500" spc="97" u="none">
                <a:solidFill>
                  <a:srgbClr val="0B124B"/>
                </a:solidFill>
                <a:latin typeface="Roboto Bold"/>
              </a:rPr>
              <a:t>04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4449133" y="571191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8"/>
                </a:lnTo>
                <a:lnTo>
                  <a:pt x="0" y="915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1065" r="0" b="-12478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5811" y="3123622"/>
            <a:ext cx="13316926" cy="6591878"/>
          </a:xfrm>
          <a:custGeom>
            <a:avLst/>
            <a:gdLst/>
            <a:ahLst/>
            <a:cxnLst/>
            <a:rect r="r" b="b" t="t" l="l"/>
            <a:pathLst>
              <a:path h="6591878" w="13316926">
                <a:moveTo>
                  <a:pt x="0" y="0"/>
                </a:moveTo>
                <a:lnTo>
                  <a:pt x="13316926" y="0"/>
                </a:lnTo>
                <a:lnTo>
                  <a:pt x="13316926" y="6591878"/>
                </a:lnTo>
                <a:lnTo>
                  <a:pt x="0" y="6591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948988" y="5411594"/>
            <a:ext cx="2132775" cy="635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99" spc="314">
                <a:solidFill>
                  <a:srgbClr val="FFFFFF">
                    <a:alpha val="14902"/>
                  </a:srgbClr>
                </a:solidFill>
                <a:latin typeface="Roboto Ultra-Bold"/>
              </a:rPr>
              <a:t>PACIFIC OCEAN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3389410" y="4915162"/>
            <a:ext cx="1958804" cy="57852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5" id="5"/>
          <p:cNvSpPr/>
          <p:nvPr/>
        </p:nvSpPr>
        <p:spPr>
          <a:xfrm rot="0">
            <a:off x="13032537" y="6495265"/>
            <a:ext cx="1050634" cy="57852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6" id="6"/>
          <p:cNvSpPr/>
          <p:nvPr/>
        </p:nvSpPr>
        <p:spPr>
          <a:xfrm rot="0">
            <a:off x="2257381" y="6002236"/>
            <a:ext cx="1050634" cy="5785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7" id="7"/>
          <p:cNvGrpSpPr/>
          <p:nvPr/>
        </p:nvGrpSpPr>
        <p:grpSpPr>
          <a:xfrm rot="0">
            <a:off x="8067113" y="2364125"/>
            <a:ext cx="479845" cy="1996393"/>
            <a:chOff x="0" y="0"/>
            <a:chExt cx="639794" cy="2661858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639794" cy="77136"/>
            </a:xfrm>
            <a:prstGeom prst="rect">
              <a:avLst/>
            </a:prstGeom>
            <a:solidFill>
              <a:srgbClr val="8DC63F"/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0" y="0"/>
              <a:ext cx="77136" cy="2661858"/>
            </a:xfrm>
            <a:prstGeom prst="rect">
              <a:avLst/>
            </a:prstGeom>
            <a:solidFill>
              <a:srgbClr val="8DC63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159614" y="1852075"/>
            <a:ext cx="479845" cy="2570275"/>
            <a:chOff x="0" y="0"/>
            <a:chExt cx="639794" cy="3427033"/>
          </a:xfrm>
        </p:grpSpPr>
        <p:sp>
          <p:nvSpPr>
            <p:cNvPr name="AutoShape 11" id="11"/>
            <p:cNvSpPr/>
            <p:nvPr/>
          </p:nvSpPr>
          <p:spPr>
            <a:xfrm rot="0">
              <a:off x="0" y="0"/>
              <a:ext cx="639794" cy="77136"/>
            </a:xfrm>
            <a:prstGeom prst="rect">
              <a:avLst/>
            </a:prstGeom>
            <a:solidFill>
              <a:srgbClr val="8DC63F"/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562658" y="0"/>
              <a:ext cx="77136" cy="3427033"/>
            </a:xfrm>
            <a:prstGeom prst="rect">
              <a:avLst/>
            </a:prstGeom>
            <a:solidFill>
              <a:srgbClr val="8DC63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238997" y="2593239"/>
            <a:ext cx="479845" cy="1427275"/>
            <a:chOff x="0" y="0"/>
            <a:chExt cx="639794" cy="1903033"/>
          </a:xfrm>
        </p:grpSpPr>
        <p:sp>
          <p:nvSpPr>
            <p:cNvPr name="AutoShape 14" id="14"/>
            <p:cNvSpPr/>
            <p:nvPr/>
          </p:nvSpPr>
          <p:spPr>
            <a:xfrm rot="0">
              <a:off x="0" y="0"/>
              <a:ext cx="639794" cy="77136"/>
            </a:xfrm>
            <a:prstGeom prst="rect">
              <a:avLst/>
            </a:prstGeom>
            <a:solidFill>
              <a:srgbClr val="8DC63F"/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562658" y="0"/>
              <a:ext cx="77136" cy="1903033"/>
            </a:xfrm>
            <a:prstGeom prst="rect">
              <a:avLst/>
            </a:prstGeom>
            <a:solidFill>
              <a:srgbClr val="8DC63F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5270041" y="897764"/>
            <a:ext cx="1908622" cy="1908622"/>
          </a:xfrm>
          <a:custGeom>
            <a:avLst/>
            <a:gdLst/>
            <a:ahLst/>
            <a:cxnLst/>
            <a:rect r="r" b="b" t="t" l="l"/>
            <a:pathLst>
              <a:path h="1908622" w="1908622">
                <a:moveTo>
                  <a:pt x="0" y="0"/>
                </a:moveTo>
                <a:lnTo>
                  <a:pt x="1908623" y="0"/>
                </a:lnTo>
                <a:lnTo>
                  <a:pt x="1908623" y="1908622"/>
                </a:lnTo>
                <a:lnTo>
                  <a:pt x="0" y="1908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546959" y="1398254"/>
            <a:ext cx="1908622" cy="1908622"/>
          </a:xfrm>
          <a:custGeom>
            <a:avLst/>
            <a:gdLst/>
            <a:ahLst/>
            <a:cxnLst/>
            <a:rect r="r" b="b" t="t" l="l"/>
            <a:pathLst>
              <a:path h="1908622" w="1908622">
                <a:moveTo>
                  <a:pt x="0" y="0"/>
                </a:moveTo>
                <a:lnTo>
                  <a:pt x="1908622" y="0"/>
                </a:lnTo>
                <a:lnTo>
                  <a:pt x="1908622" y="1908622"/>
                </a:lnTo>
                <a:lnTo>
                  <a:pt x="0" y="1908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56151" y="1638928"/>
            <a:ext cx="1908622" cy="1908622"/>
          </a:xfrm>
          <a:custGeom>
            <a:avLst/>
            <a:gdLst/>
            <a:ahLst/>
            <a:cxnLst/>
            <a:rect r="r" b="b" t="t" l="l"/>
            <a:pathLst>
              <a:path h="1908622" w="1908622">
                <a:moveTo>
                  <a:pt x="0" y="0"/>
                </a:moveTo>
                <a:lnTo>
                  <a:pt x="1908622" y="0"/>
                </a:lnTo>
                <a:lnTo>
                  <a:pt x="1908622" y="1908622"/>
                </a:lnTo>
                <a:lnTo>
                  <a:pt x="0" y="1908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71500" y="5047925"/>
            <a:ext cx="1908622" cy="1908622"/>
          </a:xfrm>
          <a:custGeom>
            <a:avLst/>
            <a:gdLst/>
            <a:ahLst/>
            <a:cxnLst/>
            <a:rect r="r" b="b" t="t" l="l"/>
            <a:pathLst>
              <a:path h="1908622" w="1908622">
                <a:moveTo>
                  <a:pt x="0" y="0"/>
                </a:moveTo>
                <a:lnTo>
                  <a:pt x="1908622" y="0"/>
                </a:lnTo>
                <a:lnTo>
                  <a:pt x="1908622" y="1908622"/>
                </a:lnTo>
                <a:lnTo>
                  <a:pt x="0" y="19086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667697" y="3960851"/>
            <a:ext cx="1908622" cy="1908622"/>
          </a:xfrm>
          <a:custGeom>
            <a:avLst/>
            <a:gdLst/>
            <a:ahLst/>
            <a:cxnLst/>
            <a:rect r="r" b="b" t="t" l="l"/>
            <a:pathLst>
              <a:path h="1908622" w="1908622">
                <a:moveTo>
                  <a:pt x="0" y="0"/>
                </a:moveTo>
                <a:lnTo>
                  <a:pt x="1908622" y="0"/>
                </a:lnTo>
                <a:lnTo>
                  <a:pt x="1908622" y="1908622"/>
                </a:lnTo>
                <a:lnTo>
                  <a:pt x="0" y="1908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013565" y="5540954"/>
            <a:ext cx="1908622" cy="1908622"/>
          </a:xfrm>
          <a:custGeom>
            <a:avLst/>
            <a:gdLst/>
            <a:ahLst/>
            <a:cxnLst/>
            <a:rect r="r" b="b" t="t" l="l"/>
            <a:pathLst>
              <a:path h="1908622" w="1908622">
                <a:moveTo>
                  <a:pt x="0" y="0"/>
                </a:moveTo>
                <a:lnTo>
                  <a:pt x="1908622" y="0"/>
                </a:lnTo>
                <a:lnTo>
                  <a:pt x="1908622" y="1908622"/>
                </a:lnTo>
                <a:lnTo>
                  <a:pt x="0" y="1908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667697" y="9015943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7"/>
                </a:lnTo>
                <a:lnTo>
                  <a:pt x="0" y="9150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31065" r="0" b="-12478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411924" y="7117637"/>
            <a:ext cx="2132775" cy="635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99" spc="314">
                <a:solidFill>
                  <a:srgbClr val="FFFFFF">
                    <a:alpha val="14902"/>
                  </a:srgbClr>
                </a:solidFill>
                <a:latin typeface="Roboto Ultra-Bold"/>
              </a:rPr>
              <a:t>PACIFIC OCEAN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05738" y="7765337"/>
            <a:ext cx="2132775" cy="635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99" spc="314">
                <a:solidFill>
                  <a:srgbClr val="FFFFFF">
                    <a:alpha val="14902"/>
                  </a:srgbClr>
                </a:solidFill>
                <a:latin typeface="Roboto Ultra-Bold"/>
              </a:rPr>
              <a:t>INDIAN OCEAN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852738" y="5242502"/>
            <a:ext cx="2132775" cy="635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99" spc="314">
                <a:solidFill>
                  <a:srgbClr val="FFFFFF">
                    <a:alpha val="14902"/>
                  </a:srgbClr>
                </a:solidFill>
                <a:latin typeface="Roboto Ultra-Bold"/>
              </a:rPr>
              <a:t>ATLANTIC OCEAN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511105" y="1497774"/>
            <a:ext cx="1426496" cy="680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2099" spc="104">
                <a:solidFill>
                  <a:srgbClr val="0B124B"/>
                </a:solidFill>
                <a:latin typeface="Roboto"/>
              </a:rPr>
              <a:t>United Kingdom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788022" y="2167795"/>
            <a:ext cx="1426496" cy="340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2099" spc="104">
                <a:solidFill>
                  <a:srgbClr val="0B124B"/>
                </a:solidFill>
                <a:latin typeface="Roboto"/>
              </a:rPr>
              <a:t>Germany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97214" y="2408468"/>
            <a:ext cx="1426496" cy="340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2099" spc="104">
                <a:solidFill>
                  <a:srgbClr val="0B124B"/>
                </a:solidFill>
                <a:latin typeface="Roboto"/>
              </a:rPr>
              <a:t>Canada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12563" y="5817466"/>
            <a:ext cx="1426496" cy="340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2099" spc="104">
                <a:solidFill>
                  <a:srgbClr val="0B124B"/>
                </a:solidFill>
                <a:latin typeface="Roboto"/>
              </a:rPr>
              <a:t>Mexico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908760" y="4730391"/>
            <a:ext cx="1426496" cy="340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2099" spc="104">
                <a:solidFill>
                  <a:srgbClr val="0B124B"/>
                </a:solidFill>
                <a:latin typeface="Roboto"/>
              </a:rPr>
              <a:t>Japan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172336" y="6310494"/>
            <a:ext cx="1591080" cy="340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spc="105">
                <a:solidFill>
                  <a:srgbClr val="0B124B"/>
                </a:solidFill>
                <a:latin typeface="Roboto"/>
              </a:rPr>
              <a:t>Philippines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1525250" y="762000"/>
            <a:ext cx="6000750" cy="1716322"/>
            <a:chOff x="0" y="0"/>
            <a:chExt cx="8001000" cy="2288430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-38100"/>
              <a:ext cx="8001000" cy="15518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680"/>
                </a:lnSpc>
              </a:pPr>
              <a:r>
                <a:rPr lang="en-US" sz="3600" spc="107" u="none">
                  <a:solidFill>
                    <a:srgbClr val="FFFFFF"/>
                  </a:solidFill>
                  <a:latin typeface="Roboto Ultra-Bold"/>
                </a:rPr>
                <a:t>Popular Places in the World </a:t>
              </a:r>
              <a:r>
                <a:rPr lang="en-US" sz="3600" spc="107" u="none">
                  <a:solidFill>
                    <a:srgbClr val="FFFFFF"/>
                  </a:solidFill>
                  <a:latin typeface="Roboto Ultra-Bold"/>
                </a:rPr>
                <a:t>for Retirement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1758227"/>
              <a:ext cx="8001000" cy="530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120"/>
                </a:lnSpc>
              </a:pPr>
              <a:r>
                <a:rPr lang="en-US" sz="2600" spc="260">
                  <a:solidFill>
                    <a:srgbClr val="FFFFFF"/>
                  </a:solidFill>
                  <a:latin typeface="Roboto"/>
                </a:rPr>
                <a:t>SURVEY RESULTS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45544"/>
            <a:ext cx="16230600" cy="1087655"/>
            <a:chOff x="0" y="0"/>
            <a:chExt cx="21640800" cy="145020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871576"/>
              <a:ext cx="21640800" cy="5786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Roboto"/>
                </a:rPr>
                <a:t>The Scoop Group Ice Cream Survey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8575"/>
              <a:ext cx="21640800" cy="6927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72">
                  <a:solidFill>
                    <a:srgbClr val="FFFFFF"/>
                  </a:solidFill>
                  <a:latin typeface="Roboto Heavy"/>
                </a:rPr>
                <a:t>What's your flavor?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65814" y="7142624"/>
            <a:ext cx="920136" cy="45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Roboto"/>
              </a:rPr>
              <a:t>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5814" y="5816284"/>
            <a:ext cx="920136" cy="45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Roboto"/>
              </a:rPr>
              <a:t>10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5814" y="4489944"/>
            <a:ext cx="920136" cy="45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Roboto"/>
              </a:rPr>
              <a:t>15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5814" y="3163604"/>
            <a:ext cx="920136" cy="45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Roboto"/>
              </a:rPr>
              <a:t>20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305050" y="3403480"/>
            <a:ext cx="14954250" cy="3993308"/>
            <a:chOff x="0" y="0"/>
            <a:chExt cx="19939000" cy="5324411"/>
          </a:xfrm>
        </p:grpSpPr>
        <p:sp>
          <p:nvSpPr>
            <p:cNvPr name="AutoShape 10" id="10"/>
            <p:cNvSpPr/>
            <p:nvPr/>
          </p:nvSpPr>
          <p:spPr>
            <a:xfrm rot="0">
              <a:off x="0" y="3536907"/>
              <a:ext cx="19939000" cy="19050"/>
            </a:xfrm>
            <a:prstGeom prst="rect">
              <a:avLst/>
            </a:prstGeom>
            <a:solidFill>
              <a:srgbClr val="FFFFFF">
                <a:alpha val="19608"/>
              </a:srgb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0" y="5305361"/>
              <a:ext cx="19939000" cy="19050"/>
            </a:xfrm>
            <a:prstGeom prst="rect">
              <a:avLst/>
            </a:prstGeom>
            <a:solidFill>
              <a:srgbClr val="FFFFFF">
                <a:alpha val="19608"/>
              </a:srgb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0" y="0"/>
              <a:ext cx="19939000" cy="19050"/>
            </a:xfrm>
            <a:prstGeom prst="rect">
              <a:avLst/>
            </a:prstGeom>
            <a:solidFill>
              <a:srgbClr val="FFFFFF">
                <a:alpha val="19608"/>
              </a:srgb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0" y="1768454"/>
              <a:ext cx="19939000" cy="19050"/>
            </a:xfrm>
            <a:prstGeom prst="rect">
              <a:avLst/>
            </a:prstGeom>
            <a:solidFill>
              <a:srgbClr val="FFFFFF">
                <a:alpha val="19608"/>
              </a:srgbClr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495550" y="8458289"/>
            <a:ext cx="2762250" cy="908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</a:pPr>
            <a:r>
              <a:rPr lang="en-US" sz="2400" spc="120" u="none">
                <a:solidFill>
                  <a:srgbClr val="FFFFFF"/>
                </a:solidFill>
                <a:latin typeface="Roboto"/>
              </a:rPr>
              <a:t>Mint</a:t>
            </a:r>
          </a:p>
          <a:p>
            <a:pPr algn="ctr" marL="0" indent="0" lvl="0">
              <a:lnSpc>
                <a:spcPts val="3600"/>
              </a:lnSpc>
            </a:pPr>
            <a:r>
              <a:rPr lang="en-US" sz="2400" spc="120" u="none">
                <a:solidFill>
                  <a:srgbClr val="FFFFFF"/>
                </a:solidFill>
                <a:latin typeface="Roboto"/>
              </a:rPr>
              <a:t>Chocolate Chip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448300" y="8458289"/>
            <a:ext cx="2762250" cy="908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2400" spc="120" u="none">
                <a:solidFill>
                  <a:srgbClr val="FFFFFF"/>
                </a:solidFill>
                <a:latin typeface="Roboto"/>
              </a:rPr>
              <a:t>Raspberry Mascarpone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01050" y="8443977"/>
            <a:ext cx="2762250" cy="451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2400" spc="120" u="none">
                <a:solidFill>
                  <a:srgbClr val="FFFFFF"/>
                </a:solidFill>
                <a:latin typeface="Roboto"/>
              </a:rPr>
              <a:t>Neapolitan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353800" y="8443977"/>
            <a:ext cx="2762250" cy="451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2400" spc="120" u="none">
                <a:solidFill>
                  <a:srgbClr val="FFFFFF"/>
                </a:solidFill>
                <a:latin typeface="Roboto"/>
              </a:rPr>
              <a:t>Cookie Dough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306550" y="8424927"/>
            <a:ext cx="2762250" cy="451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2400" spc="120" u="none">
                <a:solidFill>
                  <a:srgbClr val="FFFFFF"/>
                </a:solidFill>
                <a:latin typeface="Roboto"/>
              </a:rPr>
              <a:t>Buttered Pecan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3210144" y="4061184"/>
            <a:ext cx="1333061" cy="3998775"/>
            <a:chOff x="0" y="0"/>
            <a:chExt cx="951331" cy="285370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51331" cy="2853701"/>
            </a:xfrm>
            <a:custGeom>
              <a:avLst/>
              <a:gdLst/>
              <a:ahLst/>
              <a:cxnLst/>
              <a:rect r="r" b="b" t="t" l="l"/>
              <a:pathLst>
                <a:path h="2853701" w="951331">
                  <a:moveTo>
                    <a:pt x="826871" y="2853701"/>
                  </a:moveTo>
                  <a:lnTo>
                    <a:pt x="124460" y="2853701"/>
                  </a:lnTo>
                  <a:cubicBezTo>
                    <a:pt x="55880" y="2853701"/>
                    <a:pt x="0" y="2797821"/>
                    <a:pt x="0" y="27292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871" y="0"/>
                  </a:lnTo>
                  <a:cubicBezTo>
                    <a:pt x="895451" y="0"/>
                    <a:pt x="951331" y="55880"/>
                    <a:pt x="951331" y="124460"/>
                  </a:cubicBezTo>
                  <a:lnTo>
                    <a:pt x="951331" y="2729241"/>
                  </a:lnTo>
                  <a:cubicBezTo>
                    <a:pt x="951331" y="2797821"/>
                    <a:pt x="895451" y="2853701"/>
                    <a:pt x="826871" y="2853701"/>
                  </a:cubicBezTo>
                  <a:close/>
                </a:path>
              </a:pathLst>
            </a:custGeom>
            <a:solidFill>
              <a:srgbClr val="A07532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9115644" y="4723523"/>
            <a:ext cx="1333061" cy="3332025"/>
            <a:chOff x="0" y="0"/>
            <a:chExt cx="951331" cy="237787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51331" cy="2377879"/>
            </a:xfrm>
            <a:custGeom>
              <a:avLst/>
              <a:gdLst/>
              <a:ahLst/>
              <a:cxnLst/>
              <a:rect r="r" b="b" t="t" l="l"/>
              <a:pathLst>
                <a:path h="2377879" w="951331">
                  <a:moveTo>
                    <a:pt x="826871" y="2377879"/>
                  </a:moveTo>
                  <a:lnTo>
                    <a:pt x="124460" y="2377879"/>
                  </a:lnTo>
                  <a:cubicBezTo>
                    <a:pt x="55880" y="2377879"/>
                    <a:pt x="0" y="2321999"/>
                    <a:pt x="0" y="22534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871" y="0"/>
                  </a:lnTo>
                  <a:cubicBezTo>
                    <a:pt x="895451" y="0"/>
                    <a:pt x="951331" y="55880"/>
                    <a:pt x="951331" y="124460"/>
                  </a:cubicBezTo>
                  <a:lnTo>
                    <a:pt x="951331" y="2253419"/>
                  </a:lnTo>
                  <a:cubicBezTo>
                    <a:pt x="951331" y="2321999"/>
                    <a:pt x="895451" y="2377879"/>
                    <a:pt x="826871" y="2377879"/>
                  </a:cubicBezTo>
                  <a:close/>
                </a:path>
              </a:pathLst>
            </a:custGeom>
            <a:solidFill>
              <a:srgbClr val="A07532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5021144" y="5774821"/>
            <a:ext cx="1333061" cy="2285137"/>
            <a:chOff x="0" y="0"/>
            <a:chExt cx="951331" cy="163077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1331" cy="1630774"/>
            </a:xfrm>
            <a:custGeom>
              <a:avLst/>
              <a:gdLst/>
              <a:ahLst/>
              <a:cxnLst/>
              <a:rect r="r" b="b" t="t" l="l"/>
              <a:pathLst>
                <a:path h="1630774" w="951331">
                  <a:moveTo>
                    <a:pt x="826871" y="1630774"/>
                  </a:moveTo>
                  <a:lnTo>
                    <a:pt x="124460" y="1630774"/>
                  </a:lnTo>
                  <a:cubicBezTo>
                    <a:pt x="55880" y="1630774"/>
                    <a:pt x="0" y="1574894"/>
                    <a:pt x="0" y="1506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871" y="0"/>
                  </a:lnTo>
                  <a:cubicBezTo>
                    <a:pt x="895451" y="0"/>
                    <a:pt x="951331" y="55880"/>
                    <a:pt x="951331" y="124460"/>
                  </a:cubicBezTo>
                  <a:lnTo>
                    <a:pt x="951331" y="1506314"/>
                  </a:lnTo>
                  <a:cubicBezTo>
                    <a:pt x="951331" y="1574894"/>
                    <a:pt x="895451" y="1630774"/>
                    <a:pt x="826871" y="1630774"/>
                  </a:cubicBezTo>
                  <a:close/>
                </a:path>
              </a:pathLst>
            </a:custGeom>
            <a:solidFill>
              <a:srgbClr val="A07532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6160989" y="5299434"/>
            <a:ext cx="1336871" cy="2760525"/>
            <a:chOff x="0" y="0"/>
            <a:chExt cx="954050" cy="197003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54050" cy="1970032"/>
            </a:xfrm>
            <a:custGeom>
              <a:avLst/>
              <a:gdLst/>
              <a:ahLst/>
              <a:cxnLst/>
              <a:rect r="r" b="b" t="t" l="l"/>
              <a:pathLst>
                <a:path h="1970032" w="954050">
                  <a:moveTo>
                    <a:pt x="829590" y="1970031"/>
                  </a:moveTo>
                  <a:lnTo>
                    <a:pt x="124460" y="1970031"/>
                  </a:lnTo>
                  <a:cubicBezTo>
                    <a:pt x="55880" y="1970031"/>
                    <a:pt x="0" y="1914152"/>
                    <a:pt x="0" y="18455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9590" y="0"/>
                  </a:lnTo>
                  <a:cubicBezTo>
                    <a:pt x="898170" y="0"/>
                    <a:pt x="954050" y="55880"/>
                    <a:pt x="954050" y="124460"/>
                  </a:cubicBezTo>
                  <a:lnTo>
                    <a:pt x="954050" y="1845572"/>
                  </a:lnTo>
                  <a:cubicBezTo>
                    <a:pt x="954050" y="1914152"/>
                    <a:pt x="898170" y="1970032"/>
                    <a:pt x="829590" y="1970032"/>
                  </a:cubicBezTo>
                  <a:close/>
                </a:path>
              </a:pathLst>
            </a:custGeom>
            <a:solidFill>
              <a:srgbClr val="A07532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2066489" y="3013434"/>
            <a:ext cx="1336871" cy="5046525"/>
            <a:chOff x="0" y="0"/>
            <a:chExt cx="954050" cy="360142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54050" cy="3601422"/>
            </a:xfrm>
            <a:custGeom>
              <a:avLst/>
              <a:gdLst/>
              <a:ahLst/>
              <a:cxnLst/>
              <a:rect r="r" b="b" t="t" l="l"/>
              <a:pathLst>
                <a:path h="3601422" w="954050">
                  <a:moveTo>
                    <a:pt x="829590" y="3601422"/>
                  </a:moveTo>
                  <a:lnTo>
                    <a:pt x="124460" y="3601422"/>
                  </a:lnTo>
                  <a:cubicBezTo>
                    <a:pt x="55880" y="3601422"/>
                    <a:pt x="0" y="3545542"/>
                    <a:pt x="0" y="34769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9590" y="0"/>
                  </a:lnTo>
                  <a:cubicBezTo>
                    <a:pt x="898170" y="0"/>
                    <a:pt x="954050" y="55880"/>
                    <a:pt x="954050" y="124460"/>
                  </a:cubicBezTo>
                  <a:lnTo>
                    <a:pt x="954050" y="3476962"/>
                  </a:lnTo>
                  <a:cubicBezTo>
                    <a:pt x="954050" y="3545542"/>
                    <a:pt x="898170" y="3601422"/>
                    <a:pt x="829590" y="3601422"/>
                  </a:cubicBezTo>
                  <a:close/>
                </a:path>
              </a:pathLst>
            </a:custGeom>
            <a:solidFill>
              <a:srgbClr val="A07532"/>
            </a:solid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14116050" y="571191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8"/>
                </a:lnTo>
                <a:lnTo>
                  <a:pt x="0" y="91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1065" r="0" b="-12478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32646" y="8509771"/>
            <a:ext cx="2594245" cy="45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Roboto"/>
              </a:rPr>
              <a:t>Cookie Dough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505805" y="8509771"/>
            <a:ext cx="2594245" cy="45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Roboto"/>
              </a:rPr>
              <a:t>Strawberry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78963" y="8509771"/>
            <a:ext cx="2594245" cy="906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Roboto"/>
              </a:rPr>
              <a:t>Raspberry Mascarpone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52122" y="8509771"/>
            <a:ext cx="2594245" cy="906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Roboto"/>
              </a:rPr>
              <a:t>Matcha Green Tea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25280" y="8509771"/>
            <a:ext cx="2594245" cy="45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120">
                <a:solidFill>
                  <a:srgbClr val="FFFFFF"/>
                </a:solidFill>
                <a:latin typeface="Roboto"/>
              </a:rPr>
              <a:t>Buttered Pecan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68475" y="7370136"/>
            <a:ext cx="864172" cy="451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Roboto"/>
              </a:rPr>
              <a:t>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68475" y="6180932"/>
            <a:ext cx="864172" cy="451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Roboto"/>
              </a:rPr>
              <a:t>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68475" y="4991728"/>
            <a:ext cx="864172" cy="451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Roboto"/>
              </a:rPr>
              <a:t>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68475" y="3802524"/>
            <a:ext cx="864172" cy="451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Roboto"/>
              </a:rPr>
              <a:t>8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68475" y="2613320"/>
            <a:ext cx="864172" cy="451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Roboto"/>
              </a:rPr>
              <a:t>10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9129208" y="7927423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13" id="13"/>
          <p:cNvSpPr/>
          <p:nvPr/>
        </p:nvSpPr>
        <p:spPr>
          <a:xfrm rot="0">
            <a:off x="14675525" y="7927423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14" id="14"/>
          <p:cNvSpPr/>
          <p:nvPr/>
        </p:nvSpPr>
        <p:spPr>
          <a:xfrm rot="0">
            <a:off x="9129208" y="7525682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15" id="15"/>
          <p:cNvSpPr/>
          <p:nvPr/>
        </p:nvSpPr>
        <p:spPr>
          <a:xfrm rot="0">
            <a:off x="14675525" y="7525682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16" id="16"/>
          <p:cNvSpPr/>
          <p:nvPr/>
        </p:nvSpPr>
        <p:spPr>
          <a:xfrm rot="0">
            <a:off x="9129208" y="7139717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17" id="17"/>
          <p:cNvSpPr/>
          <p:nvPr/>
        </p:nvSpPr>
        <p:spPr>
          <a:xfrm rot="0">
            <a:off x="14675525" y="7139717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18" id="18"/>
          <p:cNvSpPr/>
          <p:nvPr/>
        </p:nvSpPr>
        <p:spPr>
          <a:xfrm rot="0">
            <a:off x="9129208" y="6761789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19" id="19"/>
          <p:cNvSpPr/>
          <p:nvPr/>
        </p:nvSpPr>
        <p:spPr>
          <a:xfrm rot="0">
            <a:off x="14675525" y="6761789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20" id="20"/>
          <p:cNvSpPr/>
          <p:nvPr/>
        </p:nvSpPr>
        <p:spPr>
          <a:xfrm rot="0">
            <a:off x="9129208" y="6383860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21" id="21"/>
          <p:cNvSpPr/>
          <p:nvPr/>
        </p:nvSpPr>
        <p:spPr>
          <a:xfrm rot="0">
            <a:off x="14675525" y="6383860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22" id="22"/>
          <p:cNvSpPr/>
          <p:nvPr/>
        </p:nvSpPr>
        <p:spPr>
          <a:xfrm rot="0">
            <a:off x="14675525" y="6005932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23" id="23"/>
          <p:cNvSpPr/>
          <p:nvPr/>
        </p:nvSpPr>
        <p:spPr>
          <a:xfrm rot="0">
            <a:off x="14675525" y="5628004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24" id="24"/>
          <p:cNvSpPr/>
          <p:nvPr/>
        </p:nvSpPr>
        <p:spPr>
          <a:xfrm rot="0">
            <a:off x="6356049" y="7927423"/>
            <a:ext cx="893756" cy="1874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25" id="25"/>
          <p:cNvSpPr/>
          <p:nvPr/>
        </p:nvSpPr>
        <p:spPr>
          <a:xfrm rot="0">
            <a:off x="6356049" y="7525682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26" id="26"/>
          <p:cNvSpPr/>
          <p:nvPr/>
        </p:nvSpPr>
        <p:spPr>
          <a:xfrm rot="0">
            <a:off x="6356049" y="7139717"/>
            <a:ext cx="893756" cy="1874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27" id="27"/>
          <p:cNvSpPr/>
          <p:nvPr/>
        </p:nvSpPr>
        <p:spPr>
          <a:xfrm rot="0">
            <a:off x="6356049" y="6761789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28" id="28"/>
          <p:cNvSpPr/>
          <p:nvPr/>
        </p:nvSpPr>
        <p:spPr>
          <a:xfrm rot="0">
            <a:off x="6356049" y="6383860"/>
            <a:ext cx="893756" cy="1874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29" id="29"/>
          <p:cNvSpPr/>
          <p:nvPr/>
        </p:nvSpPr>
        <p:spPr>
          <a:xfrm rot="0">
            <a:off x="6356049" y="6005932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30" id="30"/>
          <p:cNvSpPr/>
          <p:nvPr/>
        </p:nvSpPr>
        <p:spPr>
          <a:xfrm rot="0">
            <a:off x="6356049" y="5628004"/>
            <a:ext cx="893756" cy="1874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1" id="31"/>
          <p:cNvSpPr/>
          <p:nvPr/>
        </p:nvSpPr>
        <p:spPr>
          <a:xfrm rot="0">
            <a:off x="6356049" y="5250075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32" id="32"/>
          <p:cNvSpPr/>
          <p:nvPr/>
        </p:nvSpPr>
        <p:spPr>
          <a:xfrm rot="0">
            <a:off x="6356049" y="4921476"/>
            <a:ext cx="893756" cy="1874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3" id="33"/>
          <p:cNvSpPr/>
          <p:nvPr/>
        </p:nvSpPr>
        <p:spPr>
          <a:xfrm rot="0">
            <a:off x="6356049" y="4543547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34" id="34"/>
          <p:cNvSpPr/>
          <p:nvPr/>
        </p:nvSpPr>
        <p:spPr>
          <a:xfrm rot="0">
            <a:off x="6356049" y="3787690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35" id="35"/>
          <p:cNvSpPr/>
          <p:nvPr/>
        </p:nvSpPr>
        <p:spPr>
          <a:xfrm rot="0">
            <a:off x="6356049" y="4165619"/>
            <a:ext cx="893756" cy="1874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6" id="36"/>
          <p:cNvSpPr/>
          <p:nvPr/>
        </p:nvSpPr>
        <p:spPr>
          <a:xfrm rot="0">
            <a:off x="3582891" y="7927423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37" id="37"/>
          <p:cNvSpPr/>
          <p:nvPr/>
        </p:nvSpPr>
        <p:spPr>
          <a:xfrm rot="0">
            <a:off x="3582891" y="7525682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38" id="38"/>
          <p:cNvSpPr/>
          <p:nvPr/>
        </p:nvSpPr>
        <p:spPr>
          <a:xfrm rot="0">
            <a:off x="3582891" y="7139717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39" id="39"/>
          <p:cNvSpPr/>
          <p:nvPr/>
        </p:nvSpPr>
        <p:spPr>
          <a:xfrm rot="0">
            <a:off x="3582891" y="6761789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40" id="40"/>
          <p:cNvSpPr/>
          <p:nvPr/>
        </p:nvSpPr>
        <p:spPr>
          <a:xfrm rot="0">
            <a:off x="3582891" y="6383860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41" id="41"/>
          <p:cNvSpPr/>
          <p:nvPr/>
        </p:nvSpPr>
        <p:spPr>
          <a:xfrm rot="0">
            <a:off x="3582891" y="6005932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42" id="42"/>
          <p:cNvSpPr/>
          <p:nvPr/>
        </p:nvSpPr>
        <p:spPr>
          <a:xfrm rot="0">
            <a:off x="3582891" y="5628004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43" id="43"/>
          <p:cNvSpPr/>
          <p:nvPr/>
        </p:nvSpPr>
        <p:spPr>
          <a:xfrm rot="0">
            <a:off x="3582891" y="5250075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44" id="44"/>
          <p:cNvSpPr/>
          <p:nvPr/>
        </p:nvSpPr>
        <p:spPr>
          <a:xfrm rot="0">
            <a:off x="3582891" y="4921476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45" id="45"/>
          <p:cNvSpPr/>
          <p:nvPr/>
        </p:nvSpPr>
        <p:spPr>
          <a:xfrm rot="0">
            <a:off x="3582891" y="4543547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46" id="46"/>
          <p:cNvSpPr/>
          <p:nvPr/>
        </p:nvSpPr>
        <p:spPr>
          <a:xfrm rot="0">
            <a:off x="3582891" y="4165619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47" id="47"/>
          <p:cNvSpPr/>
          <p:nvPr/>
        </p:nvSpPr>
        <p:spPr>
          <a:xfrm rot="0">
            <a:off x="3582891" y="3409762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48" id="48"/>
          <p:cNvSpPr/>
          <p:nvPr/>
        </p:nvSpPr>
        <p:spPr>
          <a:xfrm rot="0">
            <a:off x="3582891" y="3787690"/>
            <a:ext cx="893756" cy="187428"/>
          </a:xfrm>
          <a:prstGeom prst="rect">
            <a:avLst/>
          </a:prstGeom>
          <a:solidFill>
            <a:srgbClr val="A07532"/>
          </a:solidFill>
        </p:spPr>
      </p:sp>
      <p:sp>
        <p:nvSpPr>
          <p:cNvPr name="AutoShape 49" id="49"/>
          <p:cNvSpPr/>
          <p:nvPr/>
        </p:nvSpPr>
        <p:spPr>
          <a:xfrm rot="0">
            <a:off x="11902366" y="7927423"/>
            <a:ext cx="893756" cy="1874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50" id="50"/>
          <p:cNvSpPr/>
          <p:nvPr/>
        </p:nvSpPr>
        <p:spPr>
          <a:xfrm rot="0">
            <a:off x="11902366" y="7525682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51" id="51"/>
          <p:cNvSpPr/>
          <p:nvPr/>
        </p:nvSpPr>
        <p:spPr>
          <a:xfrm rot="0">
            <a:off x="11902366" y="7139717"/>
            <a:ext cx="893756" cy="1874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52" id="52"/>
          <p:cNvSpPr/>
          <p:nvPr/>
        </p:nvSpPr>
        <p:spPr>
          <a:xfrm rot="0">
            <a:off x="11902366" y="6761789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53" id="53"/>
          <p:cNvSpPr/>
          <p:nvPr/>
        </p:nvSpPr>
        <p:spPr>
          <a:xfrm rot="0">
            <a:off x="11902366" y="6383860"/>
            <a:ext cx="893756" cy="1874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54" id="54"/>
          <p:cNvSpPr/>
          <p:nvPr/>
        </p:nvSpPr>
        <p:spPr>
          <a:xfrm rot="0">
            <a:off x="11902366" y="6005932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55" id="55"/>
          <p:cNvSpPr/>
          <p:nvPr/>
        </p:nvSpPr>
        <p:spPr>
          <a:xfrm rot="0">
            <a:off x="11902366" y="5628004"/>
            <a:ext cx="893756" cy="1874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56" id="56"/>
          <p:cNvSpPr/>
          <p:nvPr/>
        </p:nvSpPr>
        <p:spPr>
          <a:xfrm rot="0">
            <a:off x="11902366" y="5250075"/>
            <a:ext cx="893756" cy="18742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57" id="57"/>
          <p:cNvSpPr/>
          <p:nvPr/>
        </p:nvSpPr>
        <p:spPr>
          <a:xfrm rot="0">
            <a:off x="11902366" y="4921476"/>
            <a:ext cx="893756" cy="18742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58" id="58"/>
          <p:cNvGrpSpPr/>
          <p:nvPr/>
        </p:nvGrpSpPr>
        <p:grpSpPr>
          <a:xfrm rot="0">
            <a:off x="1028700" y="849354"/>
            <a:ext cx="16230600" cy="1122597"/>
            <a:chOff x="0" y="0"/>
            <a:chExt cx="21640800" cy="1496796"/>
          </a:xfrm>
        </p:grpSpPr>
        <p:sp>
          <p:nvSpPr>
            <p:cNvPr name="TextBox 59" id="59"/>
            <p:cNvSpPr txBox="true"/>
            <p:nvPr/>
          </p:nvSpPr>
          <p:spPr>
            <a:xfrm rot="0">
              <a:off x="0" y="918166"/>
              <a:ext cx="21640800" cy="5786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Roboto"/>
                </a:rPr>
                <a:t>The Scoop Group Ice Cream Survey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0" y="28575"/>
              <a:ext cx="21640800" cy="6927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72">
                  <a:solidFill>
                    <a:srgbClr val="FFFFFF"/>
                  </a:solidFill>
                  <a:latin typeface="Roboto Heavy"/>
                </a:rPr>
                <a:t>What's your flavor?</a:t>
              </a:r>
            </a:p>
          </p:txBody>
        </p:sp>
      </p:grpSp>
      <p:sp>
        <p:nvSpPr>
          <p:cNvPr name="Freeform 61" id="61"/>
          <p:cNvSpPr/>
          <p:nvPr/>
        </p:nvSpPr>
        <p:spPr>
          <a:xfrm flipH="false" flipV="false" rot="0">
            <a:off x="14412593" y="571191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8"/>
                </a:lnTo>
                <a:lnTo>
                  <a:pt x="0" y="91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1065" r="0" b="-12478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075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19200" y="8217296"/>
            <a:ext cx="920136" cy="45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B124B"/>
                </a:solidFill>
                <a:latin typeface="Roboto"/>
              </a:rPr>
              <a:t>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19200" y="6603266"/>
            <a:ext cx="920136" cy="45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B124B"/>
                </a:solidFill>
                <a:latin typeface="Roboto"/>
              </a:rPr>
              <a:t>10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19200" y="4989236"/>
            <a:ext cx="920136" cy="45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B124B"/>
                </a:solidFill>
                <a:latin typeface="Roboto"/>
              </a:rPr>
              <a:t>15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19200" y="3375206"/>
            <a:ext cx="920136" cy="45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B124B"/>
                </a:solidFill>
                <a:latin typeface="Roboto"/>
              </a:rPr>
              <a:t>20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520487" y="3370028"/>
            <a:ext cx="2571750" cy="5888272"/>
            <a:chOff x="0" y="0"/>
            <a:chExt cx="2352385" cy="53860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52385" cy="5386014"/>
            </a:xfrm>
            <a:custGeom>
              <a:avLst/>
              <a:gdLst/>
              <a:ahLst/>
              <a:cxnLst/>
              <a:rect r="r" b="b" t="t" l="l"/>
              <a:pathLst>
                <a:path h="5386014" w="2352385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590800" y="3370028"/>
            <a:ext cx="2571750" cy="5888272"/>
            <a:chOff x="0" y="0"/>
            <a:chExt cx="2352385" cy="53860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52385" cy="5386014"/>
            </a:xfrm>
            <a:custGeom>
              <a:avLst/>
              <a:gdLst/>
              <a:ahLst/>
              <a:cxnLst/>
              <a:rect r="r" b="b" t="t" l="l"/>
              <a:pathLst>
                <a:path h="5386014" w="2352385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567362" y="3370028"/>
            <a:ext cx="2571750" cy="5888272"/>
            <a:chOff x="0" y="0"/>
            <a:chExt cx="2352385" cy="53860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2385" cy="5386014"/>
            </a:xfrm>
            <a:custGeom>
              <a:avLst/>
              <a:gdLst/>
              <a:ahLst/>
              <a:cxnLst/>
              <a:rect r="r" b="b" t="t" l="l"/>
              <a:pathLst>
                <a:path h="5386014" w="2352385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rgbClr val="8DC63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4497050" y="3370028"/>
            <a:ext cx="2571750" cy="5888272"/>
            <a:chOff x="0" y="0"/>
            <a:chExt cx="2352385" cy="538601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2385" cy="5386014"/>
            </a:xfrm>
            <a:custGeom>
              <a:avLst/>
              <a:gdLst/>
              <a:ahLst/>
              <a:cxnLst/>
              <a:rect r="r" b="b" t="t" l="l"/>
              <a:pathLst>
                <a:path h="5386014" w="2352385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14" id="14"/>
          <p:cNvSpPr/>
          <p:nvPr/>
        </p:nvSpPr>
        <p:spPr>
          <a:xfrm rot="0">
            <a:off x="2653665" y="5143500"/>
            <a:ext cx="2442210" cy="4052887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15" id="15"/>
          <p:cNvSpPr txBox="true"/>
          <p:nvPr/>
        </p:nvSpPr>
        <p:spPr>
          <a:xfrm rot="0">
            <a:off x="2876550" y="7606814"/>
            <a:ext cx="2000250" cy="1365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120">
                <a:solidFill>
                  <a:srgbClr val="0B124B"/>
                </a:solidFill>
                <a:latin typeface="Roboto"/>
              </a:rPr>
              <a:t>Mint Chocolate Chip</a:t>
            </a:r>
          </a:p>
        </p:txBody>
      </p:sp>
      <p:sp>
        <p:nvSpPr>
          <p:cNvPr name="AutoShape 16" id="16"/>
          <p:cNvSpPr/>
          <p:nvPr/>
        </p:nvSpPr>
        <p:spPr>
          <a:xfrm rot="0">
            <a:off x="5632132" y="6542550"/>
            <a:ext cx="2442210" cy="2653838"/>
          </a:xfrm>
          <a:prstGeom prst="rect">
            <a:avLst/>
          </a:prstGeom>
          <a:solidFill>
            <a:srgbClr val="8DC63F"/>
          </a:solidFill>
        </p:spPr>
      </p:sp>
      <p:sp>
        <p:nvSpPr>
          <p:cNvPr name="AutoShape 17" id="17"/>
          <p:cNvSpPr/>
          <p:nvPr/>
        </p:nvSpPr>
        <p:spPr>
          <a:xfrm rot="0">
            <a:off x="11585257" y="7200900"/>
            <a:ext cx="2442210" cy="1995487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18" id="18"/>
          <p:cNvSpPr txBox="true"/>
          <p:nvPr/>
        </p:nvSpPr>
        <p:spPr>
          <a:xfrm rot="0">
            <a:off x="5853112" y="8063964"/>
            <a:ext cx="2000250" cy="908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120">
                <a:solidFill>
                  <a:srgbClr val="0B124B"/>
                </a:solidFill>
                <a:latin typeface="Roboto"/>
              </a:rPr>
              <a:t>Matcha Green Tea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8543925" y="3370028"/>
            <a:ext cx="2571750" cy="5888272"/>
            <a:chOff x="0" y="0"/>
            <a:chExt cx="2352385" cy="538601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352385" cy="5386014"/>
            </a:xfrm>
            <a:custGeom>
              <a:avLst/>
              <a:gdLst/>
              <a:ahLst/>
              <a:cxnLst/>
              <a:rect r="r" b="b" t="t" l="l"/>
              <a:pathLst>
                <a:path h="5386014" w="2352385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21" id="21"/>
          <p:cNvSpPr/>
          <p:nvPr/>
        </p:nvSpPr>
        <p:spPr>
          <a:xfrm rot="0">
            <a:off x="8608695" y="5734050"/>
            <a:ext cx="2442210" cy="346233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22" id="22"/>
          <p:cNvSpPr/>
          <p:nvPr/>
        </p:nvSpPr>
        <p:spPr>
          <a:xfrm rot="0">
            <a:off x="14561820" y="3888712"/>
            <a:ext cx="2442210" cy="5307676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23" id="23"/>
          <p:cNvSpPr txBox="true"/>
          <p:nvPr/>
        </p:nvSpPr>
        <p:spPr>
          <a:xfrm rot="0">
            <a:off x="8829675" y="8521115"/>
            <a:ext cx="2000250" cy="451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120">
                <a:solidFill>
                  <a:srgbClr val="0B124B"/>
                </a:solidFill>
                <a:latin typeface="Roboto"/>
              </a:rPr>
              <a:t>Strawberry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806238" y="8063964"/>
            <a:ext cx="2000250" cy="908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120">
                <a:solidFill>
                  <a:srgbClr val="0B124B"/>
                </a:solidFill>
                <a:latin typeface="Roboto"/>
              </a:rPr>
              <a:t>Buttered Pecan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782800" y="8063964"/>
            <a:ext cx="2000250" cy="908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120">
                <a:solidFill>
                  <a:srgbClr val="0B124B"/>
                </a:solidFill>
                <a:latin typeface="Roboto"/>
              </a:rPr>
              <a:t>Cookie Dough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28700" y="849354"/>
            <a:ext cx="16230600" cy="1122597"/>
            <a:chOff x="0" y="0"/>
            <a:chExt cx="21640800" cy="1496796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918166"/>
              <a:ext cx="21640800" cy="5786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B124B"/>
                  </a:solidFill>
                  <a:latin typeface="Roboto"/>
                </a:rPr>
                <a:t>The Scoop Group Ice Cream Survey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28575"/>
              <a:ext cx="21640800" cy="6927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72">
                  <a:solidFill>
                    <a:srgbClr val="0B124B"/>
                  </a:solidFill>
                  <a:latin typeface="Roboto Heavy"/>
                </a:rPr>
                <a:t>What's your flavor?</a:t>
              </a: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4270868" y="571191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8"/>
                </a:lnTo>
                <a:lnTo>
                  <a:pt x="0" y="91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1065" r="0" b="-12478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086283"/>
            <a:ext cx="3525022" cy="2030323"/>
            <a:chOff x="0" y="0"/>
            <a:chExt cx="928401" cy="5347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28401" cy="534735"/>
            </a:xfrm>
            <a:custGeom>
              <a:avLst/>
              <a:gdLst/>
              <a:ahLst/>
              <a:cxnLst/>
              <a:rect r="r" b="b" t="t" l="l"/>
              <a:pathLst>
                <a:path h="534735" w="928401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0B124B"/>
                  </a:solidFill>
                  <a:latin typeface="Roboto Ultra-Bold"/>
                </a:rPr>
                <a:t>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3909698" y="8499438"/>
            <a:ext cx="644024" cy="617168"/>
            <a:chOff x="0" y="0"/>
            <a:chExt cx="6350000" cy="6339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63F">
                <a:alpha val="49804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3909698" y="6469115"/>
            <a:ext cx="3525022" cy="2030323"/>
            <a:chOff x="0" y="0"/>
            <a:chExt cx="928401" cy="5347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28401" cy="534735"/>
            </a:xfrm>
            <a:custGeom>
              <a:avLst/>
              <a:gdLst/>
              <a:ahLst/>
              <a:cxnLst/>
              <a:rect r="r" b="b" t="t" l="l"/>
              <a:pathLst>
                <a:path h="534735" w="928401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0B124B"/>
                  </a:solidFill>
                  <a:latin typeface="Roboto Ultra-Bold"/>
                </a:rPr>
                <a:t>2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842430" y="5851947"/>
            <a:ext cx="3525022" cy="2030323"/>
            <a:chOff x="0" y="0"/>
            <a:chExt cx="928401" cy="5347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28401" cy="534735"/>
            </a:xfrm>
            <a:custGeom>
              <a:avLst/>
              <a:gdLst/>
              <a:ahLst/>
              <a:cxnLst/>
              <a:rect r="r" b="b" t="t" l="l"/>
              <a:pathLst>
                <a:path h="534735" w="928401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0B124B"/>
                  </a:solidFill>
                  <a:latin typeface="Roboto Ultra-Bold"/>
                </a:rPr>
                <a:t>3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749295" y="5240138"/>
            <a:ext cx="3525022" cy="2030323"/>
            <a:chOff x="0" y="0"/>
            <a:chExt cx="928401" cy="5347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28401" cy="534735"/>
            </a:xfrm>
            <a:custGeom>
              <a:avLst/>
              <a:gdLst/>
              <a:ahLst/>
              <a:cxnLst/>
              <a:rect r="r" b="b" t="t" l="l"/>
              <a:pathLst>
                <a:path h="534735" w="928401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0B124B"/>
                  </a:solidFill>
                  <a:latin typeface="Roboto Ultra-Bold"/>
                </a:rPr>
                <a:t>4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-10800000">
            <a:off x="9739770" y="7265102"/>
            <a:ext cx="618157" cy="617168"/>
            <a:chOff x="0" y="0"/>
            <a:chExt cx="6350000" cy="63398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63F">
                <a:alpha val="49804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-10800000">
            <a:off x="6826088" y="7882270"/>
            <a:ext cx="618157" cy="617168"/>
            <a:chOff x="0" y="0"/>
            <a:chExt cx="6350000" cy="633984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650434" y="3574512"/>
            <a:ext cx="4525941" cy="4020616"/>
            <a:chOff x="0" y="0"/>
            <a:chExt cx="977479" cy="86834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77479" cy="868343"/>
            </a:xfrm>
            <a:custGeom>
              <a:avLst/>
              <a:gdLst/>
              <a:ahLst/>
              <a:cxnLst/>
              <a:rect r="r" b="b" t="t" l="l"/>
              <a:pathLst>
                <a:path h="868343" w="977479">
                  <a:moveTo>
                    <a:pt x="977479" y="434171"/>
                  </a:moveTo>
                  <a:lnTo>
                    <a:pt x="571079" y="0"/>
                  </a:lnTo>
                  <a:lnTo>
                    <a:pt x="571079" y="203200"/>
                  </a:lnTo>
                  <a:lnTo>
                    <a:pt x="0" y="203200"/>
                  </a:lnTo>
                  <a:lnTo>
                    <a:pt x="0" y="665143"/>
                  </a:lnTo>
                  <a:lnTo>
                    <a:pt x="571079" y="665143"/>
                  </a:lnTo>
                  <a:lnTo>
                    <a:pt x="571079" y="868343"/>
                  </a:lnTo>
                  <a:lnTo>
                    <a:pt x="977479" y="434171"/>
                  </a:lnTo>
                  <a:close/>
                </a:path>
              </a:pathLst>
            </a:custGeom>
            <a:solidFill>
              <a:srgbClr val="A07532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27000"/>
              <a:ext cx="711200" cy="482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0B124B"/>
                  </a:solidFill>
                  <a:latin typeface="Roboto Ultra-Bold"/>
                </a:rPr>
                <a:t>5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-10800000">
            <a:off x="12640909" y="6647934"/>
            <a:ext cx="618157" cy="617168"/>
            <a:chOff x="0" y="0"/>
            <a:chExt cx="6350000" cy="633984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7532">
                <a:alpha val="49804"/>
              </a:srgbClr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536408" y="5573456"/>
            <a:ext cx="1887754" cy="9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 u="none">
                <a:solidFill>
                  <a:srgbClr val="FFFFFF"/>
                </a:solidFill>
                <a:latin typeface="Roboto"/>
              </a:rPr>
              <a:t>Add items to cart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553722" y="4883668"/>
            <a:ext cx="1887754" cy="9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 u="none">
                <a:solidFill>
                  <a:srgbClr val="FFFFFF"/>
                </a:solidFill>
                <a:latin typeface="Roboto"/>
              </a:rPr>
              <a:t>Add promos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460587" y="4334728"/>
            <a:ext cx="1887754" cy="9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 u="none">
                <a:solidFill>
                  <a:srgbClr val="FFFFFF"/>
                </a:solidFill>
                <a:latin typeface="Roboto"/>
              </a:rPr>
              <a:t>Proceed to checkout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310774" y="3187789"/>
            <a:ext cx="1887754" cy="136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 u="none">
                <a:solidFill>
                  <a:srgbClr val="FFFFFF"/>
                </a:solidFill>
                <a:latin typeface="Roboto"/>
              </a:rPr>
              <a:t>Put your shipping details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112214" y="3500864"/>
            <a:ext cx="1887754" cy="448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 u="none">
                <a:solidFill>
                  <a:srgbClr val="FFFFFF"/>
                </a:solidFill>
                <a:latin typeface="Roboto"/>
              </a:rPr>
              <a:t>Place order!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3550138" y="1234913"/>
            <a:ext cx="11187724" cy="1039750"/>
            <a:chOff x="0" y="0"/>
            <a:chExt cx="14916965" cy="1386333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807702"/>
              <a:ext cx="14916965" cy="578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5-Step Ordering Process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-47625"/>
              <a:ext cx="14916965" cy="767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</a:pPr>
              <a:r>
                <a:rPr lang="en-US" sz="3600" spc="107" u="none">
                  <a:solidFill>
                    <a:srgbClr val="FFFFFF"/>
                  </a:solidFill>
                  <a:latin typeface="Roboto Ultra-Bold"/>
                </a:rPr>
                <a:t>WAVE'S END SWIMWEAR</a:t>
              </a: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14327558" y="571191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8"/>
                </a:lnTo>
                <a:lnTo>
                  <a:pt x="0" y="91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1065" r="0" b="-12478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4306228"/>
            <a:ext cx="3329876" cy="1664938"/>
          </a:xfrm>
          <a:custGeom>
            <a:avLst/>
            <a:gdLst/>
            <a:ahLst/>
            <a:cxnLst/>
            <a:rect r="r" b="b" t="t" l="l"/>
            <a:pathLst>
              <a:path h="1664938" w="3329876">
                <a:moveTo>
                  <a:pt x="0" y="0"/>
                </a:moveTo>
                <a:lnTo>
                  <a:pt x="3329876" y="0"/>
                </a:lnTo>
                <a:lnTo>
                  <a:pt x="3329876" y="1664938"/>
                </a:lnTo>
                <a:lnTo>
                  <a:pt x="0" y="166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4146146" y="5957801"/>
            <a:ext cx="3329876" cy="1664938"/>
          </a:xfrm>
          <a:custGeom>
            <a:avLst/>
            <a:gdLst/>
            <a:ahLst/>
            <a:cxnLst/>
            <a:rect r="r" b="b" t="t" l="l"/>
            <a:pathLst>
              <a:path h="1664938" w="3329876">
                <a:moveTo>
                  <a:pt x="0" y="0"/>
                </a:moveTo>
                <a:lnTo>
                  <a:pt x="3329876" y="0"/>
                </a:lnTo>
                <a:lnTo>
                  <a:pt x="3329876" y="1664938"/>
                </a:lnTo>
                <a:lnTo>
                  <a:pt x="0" y="1664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93844" y="4306228"/>
            <a:ext cx="3343241" cy="1671621"/>
          </a:xfrm>
          <a:custGeom>
            <a:avLst/>
            <a:gdLst/>
            <a:ahLst/>
            <a:cxnLst/>
            <a:rect r="r" b="b" t="t" l="l"/>
            <a:pathLst>
              <a:path h="1671621" w="3343241">
                <a:moveTo>
                  <a:pt x="0" y="0"/>
                </a:moveTo>
                <a:lnTo>
                  <a:pt x="3343241" y="0"/>
                </a:lnTo>
                <a:lnTo>
                  <a:pt x="3343241" y="1671621"/>
                </a:lnTo>
                <a:lnTo>
                  <a:pt x="0" y="1671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0450367" y="5964484"/>
            <a:ext cx="3329876" cy="1664938"/>
          </a:xfrm>
          <a:custGeom>
            <a:avLst/>
            <a:gdLst/>
            <a:ahLst/>
            <a:cxnLst/>
            <a:rect r="r" b="b" t="t" l="l"/>
            <a:pathLst>
              <a:path h="1664938" w="3329876">
                <a:moveTo>
                  <a:pt x="0" y="0"/>
                </a:moveTo>
                <a:lnTo>
                  <a:pt x="3329876" y="0"/>
                </a:lnTo>
                <a:lnTo>
                  <a:pt x="3329876" y="1664938"/>
                </a:lnTo>
                <a:lnTo>
                  <a:pt x="0" y="166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599328" y="4312911"/>
            <a:ext cx="3329876" cy="1664938"/>
          </a:xfrm>
          <a:custGeom>
            <a:avLst/>
            <a:gdLst/>
            <a:ahLst/>
            <a:cxnLst/>
            <a:rect r="r" b="b" t="t" l="l"/>
            <a:pathLst>
              <a:path h="1664938" w="3329876">
                <a:moveTo>
                  <a:pt x="0" y="0"/>
                </a:moveTo>
                <a:lnTo>
                  <a:pt x="3329876" y="0"/>
                </a:lnTo>
                <a:lnTo>
                  <a:pt x="3329876" y="1664938"/>
                </a:lnTo>
                <a:lnTo>
                  <a:pt x="0" y="1664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827655" y="5946525"/>
            <a:ext cx="848136" cy="570260"/>
            <a:chOff x="0" y="0"/>
            <a:chExt cx="1930400" cy="12979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120271" y="5971166"/>
            <a:ext cx="848136" cy="570260"/>
            <a:chOff x="0" y="0"/>
            <a:chExt cx="1930400" cy="12979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6411164" y="5946525"/>
            <a:ext cx="848136" cy="570260"/>
            <a:chOff x="0" y="0"/>
            <a:chExt cx="1930400" cy="12979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8DC63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61478" y="4790795"/>
            <a:ext cx="2166177" cy="2166177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0B124B"/>
                  </a:solidFill>
                  <a:latin typeface="Roboto Ultra-Bold"/>
                </a:rPr>
                <a:t>1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747578" y="4790795"/>
            <a:ext cx="2166177" cy="2166177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0753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0B124B"/>
                  </a:solidFill>
                  <a:latin typeface="Roboto Ultra-Bold"/>
                </a:rPr>
                <a:t>2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895276" y="4790795"/>
            <a:ext cx="2166177" cy="2166177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0B124B"/>
                  </a:solidFill>
                  <a:latin typeface="Roboto Ultra-Bold"/>
                </a:rPr>
                <a:t>3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968407" y="4790795"/>
            <a:ext cx="2166177" cy="2166177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0B124B"/>
                  </a:solidFill>
                  <a:latin typeface="Roboto Ultra-Bold"/>
                </a:rPr>
                <a:t>4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058509" y="4790795"/>
            <a:ext cx="2166177" cy="2166177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0B124B"/>
                  </a:solidFill>
                  <a:latin typeface="Roboto Ultra-Bold"/>
                </a:rPr>
                <a:t>5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710814" y="7624606"/>
            <a:ext cx="1965649" cy="90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</a:pPr>
            <a:r>
              <a:rPr lang="en-US" sz="2599" spc="77" u="none">
                <a:solidFill>
                  <a:srgbClr val="FFFFFF"/>
                </a:solidFill>
                <a:latin typeface="Roboto"/>
              </a:rPr>
              <a:t>Add items to cart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982640" y="7624606"/>
            <a:ext cx="1965649" cy="90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</a:pPr>
            <a:r>
              <a:rPr lang="en-US" sz="2599" spc="77" u="none">
                <a:solidFill>
                  <a:srgbClr val="FFFFFF"/>
                </a:solidFill>
                <a:latin typeface="Roboto"/>
              </a:rPr>
              <a:t>Proceed to checkout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229061" y="7624606"/>
            <a:ext cx="1965649" cy="90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</a:pPr>
            <a:r>
              <a:rPr lang="en-US" sz="2599" spc="77" u="none">
                <a:solidFill>
                  <a:srgbClr val="FFFFFF"/>
                </a:solidFill>
                <a:latin typeface="Roboto"/>
              </a:rPr>
              <a:t>Place</a:t>
            </a:r>
          </a:p>
          <a:p>
            <a:pPr algn="ctr" marL="0" indent="0" lvl="0">
              <a:lnSpc>
                <a:spcPts val="3639"/>
              </a:lnSpc>
            </a:pPr>
            <a:r>
              <a:rPr lang="en-US" sz="2599" spc="77" u="none">
                <a:solidFill>
                  <a:srgbClr val="FFFFFF"/>
                </a:solidFill>
                <a:latin typeface="Roboto"/>
              </a:rPr>
              <a:t>order!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833524" y="3631399"/>
            <a:ext cx="1965649" cy="90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</a:pPr>
            <a:r>
              <a:rPr lang="en-US" sz="2599" spc="77" u="none">
                <a:solidFill>
                  <a:srgbClr val="FFFFFF"/>
                </a:solidFill>
                <a:latin typeface="Roboto"/>
              </a:rPr>
              <a:t>Add</a:t>
            </a:r>
          </a:p>
          <a:p>
            <a:pPr algn="ctr" marL="0" indent="0" lvl="0">
              <a:lnSpc>
                <a:spcPts val="3639"/>
              </a:lnSpc>
            </a:pPr>
            <a:r>
              <a:rPr lang="en-US" sz="2599" spc="77" u="none">
                <a:solidFill>
                  <a:srgbClr val="FFFFFF"/>
                </a:solidFill>
                <a:latin typeface="Roboto"/>
              </a:rPr>
              <a:t>promos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153276" y="3175187"/>
            <a:ext cx="1965649" cy="1359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</a:pPr>
            <a:r>
              <a:rPr lang="en-US" sz="2599" spc="77" u="none">
                <a:solidFill>
                  <a:srgbClr val="FFFFFF"/>
                </a:solidFill>
                <a:latin typeface="Roboto"/>
              </a:rPr>
              <a:t>Put your shipping details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3550138" y="1234913"/>
            <a:ext cx="11187724" cy="1039750"/>
            <a:chOff x="0" y="0"/>
            <a:chExt cx="14916965" cy="1386333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0" y="807702"/>
              <a:ext cx="14916965" cy="578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FFFFFF"/>
                  </a:solidFill>
                  <a:latin typeface="Roboto"/>
                </a:rPr>
                <a:t>5-Step Ordering Process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-47625"/>
              <a:ext cx="14916965" cy="767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</a:pPr>
              <a:r>
                <a:rPr lang="en-US" sz="3600" spc="107" u="none">
                  <a:solidFill>
                    <a:srgbClr val="FFFFFF"/>
                  </a:solidFill>
                  <a:latin typeface="Roboto Ultra-Bold"/>
                </a:rPr>
                <a:t>WAVE'S END SWIMWEAR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14370075" y="571191"/>
            <a:ext cx="3256046" cy="915017"/>
          </a:xfrm>
          <a:custGeom>
            <a:avLst/>
            <a:gdLst/>
            <a:ahLst/>
            <a:cxnLst/>
            <a:rect r="r" b="b" t="t" l="l"/>
            <a:pathLst>
              <a:path h="915017" w="3256046">
                <a:moveTo>
                  <a:pt x="0" y="0"/>
                </a:moveTo>
                <a:lnTo>
                  <a:pt x="3256046" y="0"/>
                </a:lnTo>
                <a:lnTo>
                  <a:pt x="3256046" y="915018"/>
                </a:lnTo>
                <a:lnTo>
                  <a:pt x="0" y="9150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31065" r="0" b="-12478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075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935603" y="0"/>
            <a:ext cx="5352397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173287" y="1749032"/>
            <a:ext cx="7491408" cy="7083579"/>
            <a:chOff x="0" y="0"/>
            <a:chExt cx="9988544" cy="944477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7260439" y="-47625"/>
              <a:ext cx="1014148" cy="95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8"/>
                </a:lnSpc>
                <a:spcBef>
                  <a:spcPct val="0"/>
                </a:spcBef>
              </a:pPr>
              <a:r>
                <a:rPr lang="en-US" sz="2098" u="none">
                  <a:solidFill>
                    <a:srgbClr val="0B124B"/>
                  </a:solidFill>
                  <a:latin typeface="Aileron Regular"/>
                </a:rPr>
                <a:t>Step 1</a:t>
              </a:r>
            </a:p>
            <a:p>
              <a:pPr algn="ctr" marL="0" indent="0" lvl="0">
                <a:lnSpc>
                  <a:spcPts val="2938"/>
                </a:lnSpc>
                <a:spcBef>
                  <a:spcPct val="0"/>
                </a:spcBef>
              </a:pPr>
              <a:r>
                <a:rPr lang="en-US" sz="2098" u="none">
                  <a:solidFill>
                    <a:srgbClr val="0B124B"/>
                  </a:solidFill>
                  <a:latin typeface="Aileron Regular"/>
                </a:rPr>
                <a:t>20%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8974396" y="5227393"/>
              <a:ext cx="1014148" cy="95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8"/>
                </a:lnSpc>
                <a:spcBef>
                  <a:spcPct val="0"/>
                </a:spcBef>
              </a:pPr>
              <a:r>
                <a:rPr lang="en-US" sz="2098" u="none">
                  <a:solidFill>
                    <a:srgbClr val="0B124B"/>
                  </a:solidFill>
                  <a:latin typeface="Aileron Regular"/>
                </a:rPr>
                <a:t>Step 2</a:t>
              </a:r>
            </a:p>
            <a:p>
              <a:pPr algn="ctr" marL="0" indent="0" lvl="0">
                <a:lnSpc>
                  <a:spcPts val="2938"/>
                </a:lnSpc>
                <a:spcBef>
                  <a:spcPct val="0"/>
                </a:spcBef>
              </a:pPr>
              <a:r>
                <a:rPr lang="en-US" sz="2098" u="none">
                  <a:solidFill>
                    <a:srgbClr val="0B124B"/>
                  </a:solidFill>
                  <a:latin typeface="Aileron Regular"/>
                </a:rPr>
                <a:t>20%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4487198" y="8487533"/>
              <a:ext cx="1014148" cy="95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8"/>
                </a:lnSpc>
                <a:spcBef>
                  <a:spcPct val="0"/>
                </a:spcBef>
              </a:pPr>
              <a:r>
                <a:rPr lang="en-US" sz="2098" u="none">
                  <a:solidFill>
                    <a:srgbClr val="0B124B"/>
                  </a:solidFill>
                  <a:latin typeface="Aileron Regular"/>
                </a:rPr>
                <a:t>Step 3</a:t>
              </a:r>
            </a:p>
            <a:p>
              <a:pPr algn="ctr" marL="0" indent="0" lvl="0">
                <a:lnSpc>
                  <a:spcPts val="2938"/>
                </a:lnSpc>
                <a:spcBef>
                  <a:spcPct val="0"/>
                </a:spcBef>
              </a:pPr>
              <a:r>
                <a:rPr lang="en-US" sz="2098" u="none">
                  <a:solidFill>
                    <a:srgbClr val="0B124B"/>
                  </a:solidFill>
                  <a:latin typeface="Aileron Regular"/>
                </a:rPr>
                <a:t>20%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227393"/>
              <a:ext cx="1014148" cy="95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8"/>
                </a:lnSpc>
                <a:spcBef>
                  <a:spcPct val="0"/>
                </a:spcBef>
              </a:pPr>
              <a:r>
                <a:rPr lang="en-US" sz="2098" u="none">
                  <a:solidFill>
                    <a:srgbClr val="0B124B"/>
                  </a:solidFill>
                  <a:latin typeface="Aileron Regular"/>
                </a:rPr>
                <a:t>Step 4</a:t>
              </a:r>
            </a:p>
            <a:p>
              <a:pPr algn="ctr" marL="0" indent="0" lvl="0">
                <a:lnSpc>
                  <a:spcPts val="2938"/>
                </a:lnSpc>
                <a:spcBef>
                  <a:spcPct val="0"/>
                </a:spcBef>
              </a:pPr>
              <a:r>
                <a:rPr lang="en-US" sz="2098" u="none">
                  <a:solidFill>
                    <a:srgbClr val="0B124B"/>
                  </a:solidFill>
                  <a:latin typeface="Aileron Regular"/>
                </a:rPr>
                <a:t>20%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713957" y="-47625"/>
              <a:ext cx="1014148" cy="95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8"/>
                </a:lnSpc>
                <a:spcBef>
                  <a:spcPct val="0"/>
                </a:spcBef>
              </a:pPr>
              <a:r>
                <a:rPr lang="en-US" sz="2098" u="none">
                  <a:solidFill>
                    <a:srgbClr val="0B124B"/>
                  </a:solidFill>
                  <a:latin typeface="Aileron Regular"/>
                </a:rPr>
                <a:t>Step 5</a:t>
              </a:r>
            </a:p>
            <a:p>
              <a:pPr algn="ctr" marL="0" indent="0" lvl="0">
                <a:lnSpc>
                  <a:spcPts val="2938"/>
                </a:lnSpc>
                <a:spcBef>
                  <a:spcPct val="0"/>
                </a:spcBef>
              </a:pPr>
              <a:r>
                <a:rPr lang="en-US" sz="2098" u="none">
                  <a:solidFill>
                    <a:srgbClr val="0B124B"/>
                  </a:solidFill>
                  <a:latin typeface="Aileron Regular"/>
                </a:rPr>
                <a:t>20%</a:t>
              </a:r>
            </a:p>
          </p:txBody>
        </p: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1022470" y="300044"/>
              <a:ext cx="7943604" cy="7943604"/>
              <a:chOff x="0" y="0"/>
              <a:chExt cx="2540000" cy="254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r="r" b="b" t="t" l="l"/>
                <a:pathLst>
                  <a:path h="1270000" w="1225947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r="r" b="b" t="t" l="l"/>
                <a:pathLst>
                  <a:path h="1455928" w="1385123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00A864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r="r" b="b" t="t" l="l"/>
                <a:pathLst>
                  <a:path h="1364661" w="1543393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00837A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r="r" b="b" t="t" l="l"/>
                <a:pathLst>
                  <a:path h="1479780" w="1391047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005B75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62158" y="0"/>
                <a:ext cx="1207842" cy="1270000"/>
              </a:xfrm>
              <a:custGeom>
                <a:avLst/>
                <a:gdLst/>
                <a:ahLst/>
                <a:cxnLst/>
                <a:rect r="r" b="b" t="t" l="l"/>
                <a:pathLst>
                  <a:path h="1270000" w="1207842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003454"/>
              </a:solidFill>
            </p:spPr>
          </p:sp>
        </p:grpSp>
      </p:grpSp>
      <p:sp>
        <p:nvSpPr>
          <p:cNvPr name="AutoShape 15" id="15"/>
          <p:cNvSpPr/>
          <p:nvPr/>
        </p:nvSpPr>
        <p:spPr>
          <a:xfrm rot="0">
            <a:off x="-69347" y="0"/>
            <a:ext cx="1098047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16" id="16"/>
          <p:cNvGrpSpPr/>
          <p:nvPr/>
        </p:nvGrpSpPr>
        <p:grpSpPr>
          <a:xfrm rot="0">
            <a:off x="2330362" y="4229141"/>
            <a:ext cx="5951749" cy="2504577"/>
            <a:chOff x="0" y="0"/>
            <a:chExt cx="7935665" cy="333943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19050"/>
              <a:ext cx="7935665" cy="2457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359">
                  <a:solidFill>
                    <a:srgbClr val="0B124B"/>
                  </a:solidFill>
                  <a:latin typeface="Roboto Heavy"/>
                </a:rPr>
                <a:t>WAVE'S END SWIMWEAR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2760805"/>
              <a:ext cx="7935665" cy="578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0B124B"/>
                  </a:solidFill>
                  <a:latin typeface="Roboto"/>
                </a:rPr>
                <a:t>5-Step Ordering Process</a:t>
              </a:r>
            </a:p>
          </p:txBody>
        </p:sp>
      </p:grpSp>
      <p:sp>
        <p:nvSpPr>
          <p:cNvPr name="AutoShape 19" id="19"/>
          <p:cNvSpPr/>
          <p:nvPr/>
        </p:nvSpPr>
        <p:spPr>
          <a:xfrm rot="0">
            <a:off x="-69347" y="5290821"/>
            <a:ext cx="1891516" cy="0"/>
          </a:xfrm>
          <a:prstGeom prst="line">
            <a:avLst/>
          </a:prstGeom>
          <a:ln cap="flat" w="38100">
            <a:solidFill>
              <a:srgbClr val="0B124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14460315" y="8625105"/>
            <a:ext cx="3592542" cy="1266391"/>
          </a:xfrm>
          <a:custGeom>
            <a:avLst/>
            <a:gdLst/>
            <a:ahLst/>
            <a:cxnLst/>
            <a:rect r="r" b="b" t="t" l="l"/>
            <a:pathLst>
              <a:path h="1266391" w="3592542">
                <a:moveTo>
                  <a:pt x="0" y="0"/>
                </a:moveTo>
                <a:lnTo>
                  <a:pt x="3592543" y="0"/>
                </a:lnTo>
                <a:lnTo>
                  <a:pt x="3592543" y="1266390"/>
                </a:lnTo>
                <a:lnTo>
                  <a:pt x="0" y="1266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6685" r="0" b="-86997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02831"/>
            <a:ext cx="5053395" cy="1178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16"/>
              </a:lnSpc>
            </a:pPr>
            <a:r>
              <a:rPr lang="en-US" sz="3600" spc="107">
                <a:solidFill>
                  <a:srgbClr val="0B124B"/>
                </a:solidFill>
                <a:latin typeface="Roboto Ultra-Bold"/>
              </a:rPr>
              <a:t>COLLABORATE ON</a:t>
            </a:r>
          </a:p>
          <a:p>
            <a:pPr marL="0" indent="0" lvl="0">
              <a:lnSpc>
                <a:spcPts val="4716"/>
              </a:lnSpc>
            </a:pPr>
            <a:r>
              <a:rPr lang="en-US" sz="3600" spc="107">
                <a:solidFill>
                  <a:srgbClr val="0B124B"/>
                </a:solidFill>
                <a:latin typeface="Roboto Ultra-Bold"/>
              </a:rPr>
              <a:t>a Whiteboard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698466" y="4184485"/>
            <a:ext cx="3523234" cy="1500320"/>
            <a:chOff x="0" y="0"/>
            <a:chExt cx="812800" cy="34611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346119"/>
            </a:xfrm>
            <a:custGeom>
              <a:avLst/>
              <a:gdLst/>
              <a:ahLst/>
              <a:cxnLst/>
              <a:rect r="r" b="b" t="t" l="l"/>
              <a:pathLst>
                <a:path h="34611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346119"/>
                  </a:lnTo>
                  <a:lnTo>
                    <a:pt x="0" y="346119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B124B"/>
                  </a:solidFill>
                  <a:latin typeface="Roboto Ultra-Bold"/>
                </a:rPr>
                <a:t>Add a main topic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985790" y="4399008"/>
            <a:ext cx="1742542" cy="1090322"/>
            <a:chOff x="0" y="0"/>
            <a:chExt cx="851072" cy="5325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51072" cy="532522"/>
            </a:xfrm>
            <a:custGeom>
              <a:avLst/>
              <a:gdLst/>
              <a:ahLst/>
              <a:cxnLst/>
              <a:rect r="r" b="b" t="t" l="l"/>
              <a:pathLst>
                <a:path h="532522" w="851072">
                  <a:moveTo>
                    <a:pt x="0" y="0"/>
                  </a:moveTo>
                  <a:lnTo>
                    <a:pt x="851072" y="0"/>
                  </a:lnTo>
                  <a:lnTo>
                    <a:pt x="851072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B124B"/>
                  </a:solidFill>
                  <a:latin typeface="Roboto"/>
                </a:rPr>
                <a:t>Add a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B124B"/>
                  </a:solidFill>
                  <a:latin typeface="Roboto"/>
                </a:rPr>
                <a:t>related idea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492442" y="2468471"/>
            <a:ext cx="1935282" cy="1090322"/>
            <a:chOff x="0" y="0"/>
            <a:chExt cx="945208" cy="5325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45208" cy="532522"/>
            </a:xfrm>
            <a:custGeom>
              <a:avLst/>
              <a:gdLst/>
              <a:ahLst/>
              <a:cxnLst/>
              <a:rect r="r" b="b" t="t" l="l"/>
              <a:pathLst>
                <a:path h="532522" w="945208">
                  <a:moveTo>
                    <a:pt x="0" y="0"/>
                  </a:moveTo>
                  <a:lnTo>
                    <a:pt x="945208" y="0"/>
                  </a:lnTo>
                  <a:lnTo>
                    <a:pt x="945208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B124B"/>
                  </a:solidFill>
                  <a:latin typeface="Roboto"/>
                </a:rPr>
                <a:t>Add a related idea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467419" y="6415737"/>
            <a:ext cx="1985329" cy="1090322"/>
            <a:chOff x="0" y="0"/>
            <a:chExt cx="969651" cy="53252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69651" cy="532522"/>
            </a:xfrm>
            <a:custGeom>
              <a:avLst/>
              <a:gdLst/>
              <a:ahLst/>
              <a:cxnLst/>
              <a:rect r="r" b="b" t="t" l="l"/>
              <a:pathLst>
                <a:path h="532522" w="969651">
                  <a:moveTo>
                    <a:pt x="0" y="0"/>
                  </a:moveTo>
                  <a:lnTo>
                    <a:pt x="969651" y="0"/>
                  </a:lnTo>
                  <a:lnTo>
                    <a:pt x="969651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B124B"/>
                  </a:solidFill>
                  <a:latin typeface="Roboto"/>
                </a:rPr>
                <a:t>Add a related idea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177149" y="4404026"/>
            <a:ext cx="1742542" cy="1090322"/>
            <a:chOff x="0" y="0"/>
            <a:chExt cx="851072" cy="53252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51072" cy="532522"/>
            </a:xfrm>
            <a:custGeom>
              <a:avLst/>
              <a:gdLst/>
              <a:ahLst/>
              <a:cxnLst/>
              <a:rect r="r" b="b" t="t" l="l"/>
              <a:pathLst>
                <a:path h="532522" w="851072">
                  <a:moveTo>
                    <a:pt x="0" y="0"/>
                  </a:moveTo>
                  <a:lnTo>
                    <a:pt x="851072" y="0"/>
                  </a:lnTo>
                  <a:lnTo>
                    <a:pt x="851072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B124B"/>
                  </a:solidFill>
                  <a:latin typeface="Roboto"/>
                </a:rPr>
                <a:t>Add a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B124B"/>
                  </a:solidFill>
                  <a:latin typeface="Roboto"/>
                </a:rPr>
                <a:t>related idea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>
            <a:off x="12221700" y="4941784"/>
            <a:ext cx="955449" cy="3872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9" id="19"/>
          <p:cNvSpPr/>
          <p:nvPr/>
        </p:nvSpPr>
        <p:spPr>
          <a:xfrm>
            <a:off x="15184549" y="6960824"/>
            <a:ext cx="596656" cy="15506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0" id="20"/>
          <p:cNvSpPr/>
          <p:nvPr/>
        </p:nvSpPr>
        <p:spPr>
          <a:xfrm>
            <a:off x="14886668" y="3013655"/>
            <a:ext cx="894537" cy="5910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1" id="21"/>
          <p:cNvSpPr/>
          <p:nvPr/>
        </p:nvSpPr>
        <p:spPr>
          <a:xfrm flipH="true">
            <a:off x="7728332" y="4934645"/>
            <a:ext cx="970134" cy="5017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2" id="22"/>
          <p:cNvSpPr/>
          <p:nvPr/>
        </p:nvSpPr>
        <p:spPr>
          <a:xfrm flipV="true">
            <a:off x="10460083" y="3558793"/>
            <a:ext cx="0" cy="625692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3" id="23"/>
          <p:cNvSpPr/>
          <p:nvPr/>
        </p:nvSpPr>
        <p:spPr>
          <a:xfrm>
            <a:off x="10460083" y="5684805"/>
            <a:ext cx="0" cy="730932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24" id="24"/>
          <p:cNvGrpSpPr/>
          <p:nvPr/>
        </p:nvGrpSpPr>
        <p:grpSpPr>
          <a:xfrm rot="0">
            <a:off x="9323954" y="1112679"/>
            <a:ext cx="2272258" cy="938523"/>
            <a:chOff x="0" y="0"/>
            <a:chExt cx="1109790" cy="45838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09790" cy="458382"/>
            </a:xfrm>
            <a:custGeom>
              <a:avLst/>
              <a:gdLst/>
              <a:ahLst/>
              <a:cxnLst/>
              <a:rect r="r" b="b" t="t" l="l"/>
              <a:pathLst>
                <a:path h="458382" w="1109790">
                  <a:moveTo>
                    <a:pt x="0" y="0"/>
                  </a:moveTo>
                  <a:lnTo>
                    <a:pt x="1109790" y="0"/>
                  </a:lnTo>
                  <a:lnTo>
                    <a:pt x="1109790" y="458382"/>
                  </a:lnTo>
                  <a:lnTo>
                    <a:pt x="0" y="458382"/>
                  </a:lnTo>
                  <a:close/>
                </a:path>
              </a:pathLst>
            </a:custGeom>
            <a:solidFill>
              <a:srgbClr val="0B124B"/>
            </a:solidFill>
            <a:ln>
              <a:noFill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Add more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sub-ideas</a:t>
              </a:r>
            </a:p>
          </p:txBody>
        </p:sp>
      </p:grpSp>
      <p:sp>
        <p:nvSpPr>
          <p:cNvPr name="AutoShape 27" id="27"/>
          <p:cNvSpPr/>
          <p:nvPr/>
        </p:nvSpPr>
        <p:spPr>
          <a:xfrm flipV="true">
            <a:off x="10460083" y="2051202"/>
            <a:ext cx="0" cy="417269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28" id="28"/>
          <p:cNvGrpSpPr/>
          <p:nvPr/>
        </p:nvGrpSpPr>
        <p:grpSpPr>
          <a:xfrm rot="0">
            <a:off x="12614258" y="2468524"/>
            <a:ext cx="2272258" cy="1090269"/>
            <a:chOff x="0" y="0"/>
            <a:chExt cx="1109790" cy="53249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09790" cy="532496"/>
            </a:xfrm>
            <a:custGeom>
              <a:avLst/>
              <a:gdLst/>
              <a:ahLst/>
              <a:cxnLst/>
              <a:rect r="r" b="b" t="t" l="l"/>
              <a:pathLst>
                <a:path h="532496" w="1109790">
                  <a:moveTo>
                    <a:pt x="0" y="0"/>
                  </a:moveTo>
                  <a:lnTo>
                    <a:pt x="1109790" y="0"/>
                  </a:lnTo>
                  <a:lnTo>
                    <a:pt x="1109790" y="532496"/>
                  </a:lnTo>
                  <a:lnTo>
                    <a:pt x="0" y="532496"/>
                  </a:lnTo>
                  <a:close/>
                </a:path>
              </a:pathLst>
            </a:custGeom>
            <a:solidFill>
              <a:srgbClr val="0B124B"/>
            </a:solidFill>
            <a:ln>
              <a:noFill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Add more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sub-ideas</a:t>
              </a:r>
            </a:p>
          </p:txBody>
        </p:sp>
      </p:grpSp>
      <p:sp>
        <p:nvSpPr>
          <p:cNvPr name="AutoShape 31" id="31"/>
          <p:cNvSpPr/>
          <p:nvPr/>
        </p:nvSpPr>
        <p:spPr>
          <a:xfrm>
            <a:off x="11427724" y="3013640"/>
            <a:ext cx="1186533" cy="10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32" id="32"/>
          <p:cNvGrpSpPr/>
          <p:nvPr/>
        </p:nvGrpSpPr>
        <p:grpSpPr>
          <a:xfrm rot="0">
            <a:off x="12601488" y="1112326"/>
            <a:ext cx="2272258" cy="938523"/>
            <a:chOff x="0" y="0"/>
            <a:chExt cx="1109790" cy="45838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09790" cy="458382"/>
            </a:xfrm>
            <a:custGeom>
              <a:avLst/>
              <a:gdLst/>
              <a:ahLst/>
              <a:cxnLst/>
              <a:rect r="r" b="b" t="t" l="l"/>
              <a:pathLst>
                <a:path h="458382" w="1109790">
                  <a:moveTo>
                    <a:pt x="0" y="0"/>
                  </a:moveTo>
                  <a:lnTo>
                    <a:pt x="1109790" y="0"/>
                  </a:lnTo>
                  <a:lnTo>
                    <a:pt x="1109790" y="458382"/>
                  </a:lnTo>
                  <a:lnTo>
                    <a:pt x="0" y="458382"/>
                  </a:lnTo>
                  <a:close/>
                </a:path>
              </a:pathLst>
            </a:custGeom>
            <a:solidFill>
              <a:srgbClr val="0B124B"/>
            </a:solidFill>
            <a:ln>
              <a:noFill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Add even more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sub-ideas</a:t>
              </a:r>
            </a:p>
          </p:txBody>
        </p:sp>
      </p:grpSp>
      <p:sp>
        <p:nvSpPr>
          <p:cNvPr name="AutoShape 35" id="35"/>
          <p:cNvSpPr/>
          <p:nvPr/>
        </p:nvSpPr>
        <p:spPr>
          <a:xfrm flipH="true" flipV="true">
            <a:off x="13744373" y="2050848"/>
            <a:ext cx="6014" cy="417676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36" id="36"/>
          <p:cNvGrpSpPr/>
          <p:nvPr/>
        </p:nvGrpSpPr>
        <p:grpSpPr>
          <a:xfrm rot="0">
            <a:off x="5984770" y="6415737"/>
            <a:ext cx="2272258" cy="1090175"/>
            <a:chOff x="0" y="0"/>
            <a:chExt cx="1109790" cy="53245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109790" cy="532450"/>
            </a:xfrm>
            <a:custGeom>
              <a:avLst/>
              <a:gdLst/>
              <a:ahLst/>
              <a:cxnLst/>
              <a:rect r="r" b="b" t="t" l="l"/>
              <a:pathLst>
                <a:path h="532450" w="1109790">
                  <a:moveTo>
                    <a:pt x="0" y="0"/>
                  </a:moveTo>
                  <a:lnTo>
                    <a:pt x="1109790" y="0"/>
                  </a:lnTo>
                  <a:lnTo>
                    <a:pt x="1109790" y="532450"/>
                  </a:lnTo>
                  <a:lnTo>
                    <a:pt x="0" y="532450"/>
                  </a:lnTo>
                  <a:close/>
                </a:path>
              </a:pathLst>
            </a:custGeom>
            <a:solidFill>
              <a:srgbClr val="0B124B"/>
            </a:solidFill>
            <a:ln>
              <a:noFill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Add more sub-ideas</a:t>
              </a:r>
            </a:p>
          </p:txBody>
        </p:sp>
      </p:grpSp>
      <p:sp>
        <p:nvSpPr>
          <p:cNvPr name="AutoShape 39" id="39"/>
          <p:cNvSpPr/>
          <p:nvPr/>
        </p:nvSpPr>
        <p:spPr>
          <a:xfrm flipH="true" flipV="true">
            <a:off x="8257028" y="6960860"/>
            <a:ext cx="1210391" cy="38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40" id="40"/>
          <p:cNvGrpSpPr/>
          <p:nvPr/>
        </p:nvGrpSpPr>
        <p:grpSpPr>
          <a:xfrm rot="0">
            <a:off x="9323954" y="8446795"/>
            <a:ext cx="2272258" cy="895485"/>
            <a:chOff x="0" y="0"/>
            <a:chExt cx="1109790" cy="43736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109790" cy="437362"/>
            </a:xfrm>
            <a:custGeom>
              <a:avLst/>
              <a:gdLst/>
              <a:ahLst/>
              <a:cxnLst/>
              <a:rect r="r" b="b" t="t" l="l"/>
              <a:pathLst>
                <a:path h="437362" w="1109790">
                  <a:moveTo>
                    <a:pt x="0" y="0"/>
                  </a:moveTo>
                  <a:lnTo>
                    <a:pt x="1109790" y="0"/>
                  </a:lnTo>
                  <a:lnTo>
                    <a:pt x="1109790" y="437362"/>
                  </a:lnTo>
                  <a:lnTo>
                    <a:pt x="0" y="437362"/>
                  </a:lnTo>
                  <a:close/>
                </a:path>
              </a:pathLst>
            </a:custGeom>
            <a:solidFill>
              <a:srgbClr val="0B124B"/>
            </a:solidFill>
            <a:ln>
              <a:noFill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Add more sub-ideas</a:t>
              </a:r>
            </a:p>
          </p:txBody>
        </p:sp>
      </p:grpSp>
      <p:sp>
        <p:nvSpPr>
          <p:cNvPr name="AutoShape 43" id="43"/>
          <p:cNvSpPr/>
          <p:nvPr/>
        </p:nvSpPr>
        <p:spPr>
          <a:xfrm>
            <a:off x="10460083" y="7506059"/>
            <a:ext cx="0" cy="940736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44" id="44"/>
          <p:cNvGrpSpPr/>
          <p:nvPr/>
        </p:nvGrpSpPr>
        <p:grpSpPr>
          <a:xfrm rot="0">
            <a:off x="5985790" y="7967829"/>
            <a:ext cx="2272258" cy="938523"/>
            <a:chOff x="0" y="0"/>
            <a:chExt cx="1109790" cy="45838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109790" cy="458382"/>
            </a:xfrm>
            <a:custGeom>
              <a:avLst/>
              <a:gdLst/>
              <a:ahLst/>
              <a:cxnLst/>
              <a:rect r="r" b="b" t="t" l="l"/>
              <a:pathLst>
                <a:path h="458382" w="1109790">
                  <a:moveTo>
                    <a:pt x="0" y="0"/>
                  </a:moveTo>
                  <a:lnTo>
                    <a:pt x="1109790" y="0"/>
                  </a:lnTo>
                  <a:lnTo>
                    <a:pt x="1109790" y="458382"/>
                  </a:lnTo>
                  <a:lnTo>
                    <a:pt x="0" y="458382"/>
                  </a:lnTo>
                  <a:close/>
                </a:path>
              </a:pathLst>
            </a:custGeom>
            <a:solidFill>
              <a:srgbClr val="0B124B"/>
            </a:solidFill>
            <a:ln>
              <a:noFill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Add even more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sub-ideas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2912290" y="6415737"/>
            <a:ext cx="2272258" cy="1090175"/>
            <a:chOff x="0" y="0"/>
            <a:chExt cx="1109790" cy="53245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109790" cy="532450"/>
            </a:xfrm>
            <a:custGeom>
              <a:avLst/>
              <a:gdLst/>
              <a:ahLst/>
              <a:cxnLst/>
              <a:rect r="r" b="b" t="t" l="l"/>
              <a:pathLst>
                <a:path h="532450" w="1109790">
                  <a:moveTo>
                    <a:pt x="0" y="0"/>
                  </a:moveTo>
                  <a:lnTo>
                    <a:pt x="1109790" y="0"/>
                  </a:lnTo>
                  <a:lnTo>
                    <a:pt x="1109790" y="532450"/>
                  </a:lnTo>
                  <a:lnTo>
                    <a:pt x="0" y="532450"/>
                  </a:lnTo>
                  <a:close/>
                </a:path>
              </a:pathLst>
            </a:custGeom>
            <a:solidFill>
              <a:srgbClr val="0B124B"/>
            </a:solidFill>
            <a:ln>
              <a:noFill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Add more sub-ideas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2912290" y="7934537"/>
            <a:ext cx="2272258" cy="938523"/>
            <a:chOff x="0" y="0"/>
            <a:chExt cx="1109790" cy="458382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109790" cy="458382"/>
            </a:xfrm>
            <a:custGeom>
              <a:avLst/>
              <a:gdLst/>
              <a:ahLst/>
              <a:cxnLst/>
              <a:rect r="r" b="b" t="t" l="l"/>
              <a:pathLst>
                <a:path h="458382" w="1109790">
                  <a:moveTo>
                    <a:pt x="0" y="0"/>
                  </a:moveTo>
                  <a:lnTo>
                    <a:pt x="1109790" y="0"/>
                  </a:lnTo>
                  <a:lnTo>
                    <a:pt x="1109790" y="458382"/>
                  </a:lnTo>
                  <a:lnTo>
                    <a:pt x="0" y="458382"/>
                  </a:lnTo>
                  <a:close/>
                </a:path>
              </a:pathLst>
            </a:custGeom>
            <a:solidFill>
              <a:srgbClr val="0B124B"/>
            </a:solidFill>
            <a:ln>
              <a:noFill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Add even more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sub-ideas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5781205" y="6507069"/>
            <a:ext cx="1815058" cy="938523"/>
            <a:chOff x="0" y="0"/>
            <a:chExt cx="886489" cy="458382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86489" cy="458382"/>
            </a:xfrm>
            <a:custGeom>
              <a:avLst/>
              <a:gdLst/>
              <a:ahLst/>
              <a:cxnLst/>
              <a:rect r="r" b="b" t="t" l="l"/>
              <a:pathLst>
                <a:path h="458382" w="886489">
                  <a:moveTo>
                    <a:pt x="0" y="0"/>
                  </a:moveTo>
                  <a:lnTo>
                    <a:pt x="886489" y="0"/>
                  </a:lnTo>
                  <a:lnTo>
                    <a:pt x="886489" y="458382"/>
                  </a:lnTo>
                  <a:lnTo>
                    <a:pt x="0" y="458382"/>
                  </a:lnTo>
                  <a:close/>
                </a:path>
              </a:pathLst>
            </a:custGeom>
            <a:solidFill>
              <a:srgbClr val="0B124B"/>
            </a:solidFill>
            <a:ln>
              <a:noFill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Add even more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sub-ideas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5781205" y="2550304"/>
            <a:ext cx="1815058" cy="938523"/>
            <a:chOff x="0" y="0"/>
            <a:chExt cx="886489" cy="458382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86489" cy="458382"/>
            </a:xfrm>
            <a:custGeom>
              <a:avLst/>
              <a:gdLst/>
              <a:ahLst/>
              <a:cxnLst/>
              <a:rect r="r" b="b" t="t" l="l"/>
              <a:pathLst>
                <a:path h="458382" w="886489">
                  <a:moveTo>
                    <a:pt x="0" y="0"/>
                  </a:moveTo>
                  <a:lnTo>
                    <a:pt x="886489" y="0"/>
                  </a:lnTo>
                  <a:lnTo>
                    <a:pt x="886489" y="458382"/>
                  </a:lnTo>
                  <a:lnTo>
                    <a:pt x="0" y="458382"/>
                  </a:lnTo>
                  <a:close/>
                </a:path>
              </a:pathLst>
            </a:custGeom>
            <a:solidFill>
              <a:srgbClr val="0B124B"/>
            </a:solidFill>
            <a:ln>
              <a:noFill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Add even more</a:t>
              </a:r>
            </a:p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Roboto"/>
                </a:rPr>
                <a:t>sub-ideas</a:t>
              </a:r>
            </a:p>
          </p:txBody>
        </p:sp>
      </p:grpSp>
      <p:sp>
        <p:nvSpPr>
          <p:cNvPr name="AutoShape 59" id="59"/>
          <p:cNvSpPr/>
          <p:nvPr/>
        </p:nvSpPr>
        <p:spPr>
          <a:xfrm>
            <a:off x="14048419" y="7505912"/>
            <a:ext cx="0" cy="428625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0" id="60"/>
          <p:cNvSpPr/>
          <p:nvPr/>
        </p:nvSpPr>
        <p:spPr>
          <a:xfrm>
            <a:off x="14048419" y="5494348"/>
            <a:ext cx="0" cy="921389"/>
          </a:xfrm>
          <a:prstGeom prst="line">
            <a:avLst/>
          </a:prstGeom>
          <a:ln cap="rnd" w="19050">
            <a:solidFill>
              <a:srgbClr val="A07532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61" id="61"/>
          <p:cNvGrpSpPr/>
          <p:nvPr/>
        </p:nvGrpSpPr>
        <p:grpSpPr>
          <a:xfrm rot="0">
            <a:off x="1028700" y="6810635"/>
            <a:ext cx="2941078" cy="2475261"/>
            <a:chOff x="0" y="0"/>
            <a:chExt cx="2218792" cy="1867372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2218792" cy="1867372"/>
            </a:xfrm>
            <a:custGeom>
              <a:avLst/>
              <a:gdLst/>
              <a:ahLst/>
              <a:cxnLst/>
              <a:rect r="r" b="b" t="t" l="l"/>
              <a:pathLst>
                <a:path h="1867372" w="2218792">
                  <a:moveTo>
                    <a:pt x="0" y="0"/>
                  </a:moveTo>
                  <a:lnTo>
                    <a:pt x="2218792" y="0"/>
                  </a:lnTo>
                  <a:lnTo>
                    <a:pt x="2218792" y="1867372"/>
                  </a:lnTo>
                  <a:lnTo>
                    <a:pt x="0" y="186737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2380"/>
                </a:lnSpc>
              </a:pPr>
              <a:r>
                <a:rPr lang="en-US" sz="1700">
                  <a:solidFill>
                    <a:srgbClr val="0B124B"/>
                  </a:solidFill>
                  <a:latin typeface="Roboto Bold"/>
                </a:rPr>
                <a:t>Tip: </a:t>
              </a:r>
              <a:r>
                <a:rPr lang="en-US" sz="1700">
                  <a:solidFill>
                    <a:srgbClr val="0B124B"/>
                  </a:solidFill>
                  <a:latin typeface="Roboto"/>
                </a:rPr>
                <a:t>Collaboration makes teamwork easier! Click "Share" and invite your teammates to fill this up. Use this whiteboard page for bulletins, brainstorms, and other fun team ideas! </a:t>
              </a:r>
            </a:p>
          </p:txBody>
        </p:sp>
      </p:grpSp>
      <p:sp>
        <p:nvSpPr>
          <p:cNvPr name="Freeform 64" id="64"/>
          <p:cNvSpPr/>
          <p:nvPr/>
        </p:nvSpPr>
        <p:spPr>
          <a:xfrm flipH="false" flipV="false" rot="0">
            <a:off x="14531178" y="8894537"/>
            <a:ext cx="3592542" cy="1266391"/>
          </a:xfrm>
          <a:custGeom>
            <a:avLst/>
            <a:gdLst/>
            <a:ahLst/>
            <a:cxnLst/>
            <a:rect r="r" b="b" t="t" l="l"/>
            <a:pathLst>
              <a:path h="1266391" w="3592542">
                <a:moveTo>
                  <a:pt x="0" y="0"/>
                </a:moveTo>
                <a:lnTo>
                  <a:pt x="3592542" y="0"/>
                </a:lnTo>
                <a:lnTo>
                  <a:pt x="3592542" y="1266391"/>
                </a:lnTo>
                <a:lnTo>
                  <a:pt x="0" y="1266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6685" r="0" b="-86997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075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7751466" y="1109182"/>
          <a:ext cx="9801917" cy="8068636"/>
        </p:xfrm>
        <a:graphic>
          <a:graphicData uri="http://schemas.openxmlformats.org/drawingml/2006/table">
            <a:tbl>
              <a:tblPr/>
              <a:tblGrid>
                <a:gridCol w="4900958"/>
                <a:gridCol w="4900958"/>
              </a:tblGrid>
              <a:tr h="2044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B124B"/>
                          </a:solidFill>
                          <a:latin typeface="Roboto Bold"/>
                        </a:rPr>
                        <a:t>B</a:t>
                      </a:r>
                      <a:r>
                        <a:rPr lang="en-US" sz="2600">
                          <a:solidFill>
                            <a:srgbClr val="0B124B"/>
                          </a:solidFill>
                          <a:latin typeface="Roboto"/>
                        </a:rPr>
                        <a:t> for blur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B124B"/>
                          </a:solidFill>
                          <a:latin typeface="Roboto Bold"/>
                        </a:rPr>
                        <a:t>C</a:t>
                      </a:r>
                      <a:r>
                        <a:rPr lang="en-US" sz="2600">
                          <a:solidFill>
                            <a:srgbClr val="0B124B"/>
                          </a:solidFill>
                          <a:latin typeface="Roboto"/>
                        </a:rPr>
                        <a:t> for confetti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4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B124B"/>
                          </a:solidFill>
                          <a:latin typeface="Roboto Bold"/>
                        </a:rPr>
                        <a:t>D</a:t>
                      </a:r>
                      <a:r>
                        <a:rPr lang="en-US" sz="2600">
                          <a:solidFill>
                            <a:srgbClr val="0B124B"/>
                          </a:solidFill>
                          <a:latin typeface="Roboto"/>
                        </a:rPr>
                        <a:t> for a drumroll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B124B"/>
                          </a:solidFill>
                          <a:latin typeface="Roboto Bold"/>
                        </a:rPr>
                        <a:t>M</a:t>
                      </a:r>
                      <a:r>
                        <a:rPr lang="en-US" sz="2600">
                          <a:solidFill>
                            <a:srgbClr val="0B124B"/>
                          </a:solidFill>
                          <a:latin typeface="Roboto"/>
                        </a:rPr>
                        <a:t> for mic drop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4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B124B"/>
                          </a:solidFill>
                          <a:latin typeface="Roboto Bold"/>
                        </a:rPr>
                        <a:t>O</a:t>
                      </a:r>
                      <a:r>
                        <a:rPr lang="en-US" sz="2600">
                          <a:solidFill>
                            <a:srgbClr val="0B124B"/>
                          </a:solidFill>
                          <a:latin typeface="Roboto"/>
                        </a:rPr>
                        <a:t> for bubbles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B124B"/>
                          </a:solidFill>
                          <a:latin typeface="Roboto Bold"/>
                        </a:rPr>
                        <a:t>Q</a:t>
                      </a:r>
                      <a:r>
                        <a:rPr lang="en-US" sz="2600">
                          <a:solidFill>
                            <a:srgbClr val="0B124B"/>
                          </a:solidFill>
                          <a:latin typeface="Roboto"/>
                        </a:rPr>
                        <a:t> for quiet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55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B124B"/>
                          </a:solidFill>
                          <a:latin typeface="Roboto Bold"/>
                        </a:rPr>
                        <a:t>U</a:t>
                      </a:r>
                      <a:r>
                        <a:rPr lang="en-US" sz="2600">
                          <a:solidFill>
                            <a:srgbClr val="0B124B"/>
                          </a:solidFill>
                          <a:latin typeface="Roboto"/>
                        </a:rPr>
                        <a:t> for unveil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B124B"/>
                          </a:solidFill>
                          <a:latin typeface="Roboto"/>
                        </a:rPr>
                        <a:t>Any number from</a:t>
                      </a:r>
                      <a:r>
                        <a:rPr lang="en-US" sz="2600">
                          <a:solidFill>
                            <a:srgbClr val="0B124B"/>
                          </a:solidFill>
                          <a:latin typeface="Roboto Bold"/>
                        </a:rPr>
                        <a:t> 0-9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0B124B"/>
                          </a:solidFill>
                          <a:latin typeface="Roboto"/>
                        </a:rPr>
                        <a:t>for a timer</a:t>
                      </a:r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B1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AutoShape 3" id="3"/>
          <p:cNvSpPr/>
          <p:nvPr/>
        </p:nvSpPr>
        <p:spPr>
          <a:xfrm rot="0">
            <a:off x="0" y="0"/>
            <a:ext cx="6975314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5053395" cy="4064967"/>
            <a:chOff x="0" y="0"/>
            <a:chExt cx="6737861" cy="541995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825451"/>
              <a:ext cx="6216952" cy="2594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spc="60">
                  <a:solidFill>
                    <a:srgbClr val="0B124B"/>
                  </a:solidFill>
                  <a:latin typeface="Roboto"/>
                </a:rPr>
                <a:t>Find the magic and fun in presenting with Canva Presentations. Press the following keys while on Present mode! </a:t>
              </a:r>
            </a:p>
            <a:p>
              <a:pPr>
                <a:lnSpc>
                  <a:spcPts val="2600"/>
                </a:lnSpc>
              </a:pPr>
            </a:p>
            <a:p>
              <a:pPr>
                <a:lnSpc>
                  <a:spcPts val="2600"/>
                </a:lnSpc>
              </a:pPr>
              <a:r>
                <a:rPr lang="en-US" sz="2000" spc="60">
                  <a:solidFill>
                    <a:srgbClr val="0B124B"/>
                  </a:solidFill>
                  <a:latin typeface="Roboto"/>
                </a:rPr>
                <a:t>Delete or hide this page before presenting.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19050"/>
              <a:ext cx="6737861" cy="2457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359">
                  <a:solidFill>
                    <a:srgbClr val="0B124B"/>
                  </a:solidFill>
                  <a:latin typeface="Roboto Ultra-Bold"/>
                </a:rPr>
                <a:t>RESOURCE</a:t>
              </a:r>
              <a:r>
                <a:rPr lang="en-US" sz="6000" spc="359">
                  <a:solidFill>
                    <a:srgbClr val="0B124B"/>
                  </a:solidFill>
                  <a:latin typeface="Roboto Ultra-Bold"/>
                </a:rPr>
                <a:t> </a:t>
              </a:r>
            </a:p>
            <a:p>
              <a:pPr marL="0" indent="0" lvl="0">
                <a:lnSpc>
                  <a:spcPts val="7200"/>
                </a:lnSpc>
              </a:pPr>
              <a:r>
                <a:rPr lang="en-US" sz="6000" spc="359">
                  <a:solidFill>
                    <a:srgbClr val="0B124B"/>
                  </a:solidFill>
                  <a:latin typeface="Roboto Ultra-Bold"/>
                </a:rPr>
                <a:t>Page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372899" y="8721319"/>
            <a:ext cx="3592542" cy="1266391"/>
          </a:xfrm>
          <a:custGeom>
            <a:avLst/>
            <a:gdLst/>
            <a:ahLst/>
            <a:cxnLst/>
            <a:rect r="r" b="b" t="t" l="l"/>
            <a:pathLst>
              <a:path h="1266391" w="3592542">
                <a:moveTo>
                  <a:pt x="0" y="0"/>
                </a:moveTo>
                <a:lnTo>
                  <a:pt x="3592542" y="0"/>
                </a:lnTo>
                <a:lnTo>
                  <a:pt x="3592542" y="1266391"/>
                </a:lnTo>
                <a:lnTo>
                  <a:pt x="0" y="1266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6685" r="0" b="-8699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DAFqVtblkJs</dc:identifier>
  <dcterms:modified xsi:type="dcterms:W3CDTF">2011-08-01T06:04:30Z</dcterms:modified>
  <cp:revision>1</cp:revision>
</cp:coreProperties>
</file>